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70" r:id="rId11"/>
    <p:sldId id="265" r:id="rId12"/>
    <p:sldId id="266" r:id="rId13"/>
    <p:sldId id="267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D686"/>
    <a:srgbClr val="0F270B"/>
    <a:srgbClr val="126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0844058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5959265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9250453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5114141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3300684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8902483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176840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995845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8110862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9551941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0346901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>
                <a:lumMod val="84000"/>
                <a:alpha val="82000"/>
              </a:srgbClr>
            </a:gs>
            <a:gs pos="44000">
              <a:srgbClr val="9CB86E"/>
            </a:gs>
            <a:gs pos="100000">
              <a:srgbClr val="156B1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D8C85-4296-4190-A6AE-14A8F0286F37}" type="datetimeFigureOut">
              <a:rPr lang="fi-FI" smtClean="0"/>
              <a:t>14.5.2011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73891-2CEE-49E2-B02B-37CEBEBCCD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86084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846640" cy="2547714"/>
          </a:xfrm>
        </p:spPr>
        <p:txBody>
          <a:bodyPr>
            <a:normAutofit/>
          </a:bodyPr>
          <a:lstStyle/>
          <a:p>
            <a:r>
              <a:rPr lang="fi-FI" sz="10000" dirty="0" smtClean="0">
                <a:latin typeface="Andalus" pitchFamily="18" charset="-78"/>
                <a:cs typeface="Andalus" pitchFamily="18" charset="-78"/>
              </a:rPr>
              <a:t>Saaret</a:t>
            </a:r>
            <a:endParaRPr lang="fi-FI" sz="100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i-FI" sz="5400" dirty="0" smtClean="0">
                <a:latin typeface="Andalus" pitchFamily="18" charset="-78"/>
                <a:cs typeface="Andalus" pitchFamily="18" charset="-78"/>
              </a:rPr>
              <a:t>Luonnon laboratorio</a:t>
            </a:r>
            <a:endParaRPr lang="fi-FI" sz="5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353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054389"/>
            <a:ext cx="2672037" cy="38036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1143000"/>
          </a:xfrm>
        </p:spPr>
        <p:txBody>
          <a:bodyPr/>
          <a:lstStyle/>
          <a:p>
            <a:r>
              <a:rPr lang="fi-FI" i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Homo floresiensis</a:t>
            </a:r>
            <a:endParaRPr lang="fi-FI" i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Down Arrow 3"/>
          <p:cNvSpPr/>
          <p:nvPr/>
        </p:nvSpPr>
        <p:spPr>
          <a:xfrm rot="17852030">
            <a:off x="4897070" y="2233146"/>
            <a:ext cx="1944216" cy="252028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1259632" y="2220710"/>
            <a:ext cx="3330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smtClean="0">
                <a:solidFill>
                  <a:schemeClr val="bg1"/>
                </a:solidFill>
              </a:rPr>
              <a:t>Huom! Tissit!!1!</a:t>
            </a:r>
            <a:endParaRPr lang="fi-FI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  <p:sndAc>
          <p:stSnd>
            <p:snd r:embed="rId2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504" y="404664"/>
            <a:ext cx="5652120" cy="1440160"/>
          </a:xfrm>
        </p:spPr>
        <p:txBody>
          <a:bodyPr>
            <a:normAutofit/>
          </a:bodyPr>
          <a:lstStyle/>
          <a:p>
            <a:r>
              <a:rPr lang="fi-FI" dirty="0" smtClean="0">
                <a:latin typeface="Andalus" pitchFamily="18" charset="-78"/>
                <a:cs typeface="Andalus" pitchFamily="18" charset="-78"/>
              </a:rPr>
              <a:t>He elivät kadonneessa</a:t>
            </a:r>
            <a:br>
              <a:rPr lang="fi-FI" dirty="0" smtClean="0">
                <a:latin typeface="Andalus" pitchFamily="18" charset="-78"/>
                <a:cs typeface="Andalus" pitchFamily="18" charset="-78"/>
              </a:rPr>
            </a:br>
            <a:r>
              <a:rPr lang="fi-FI" dirty="0" smtClean="0">
                <a:latin typeface="Andalus" pitchFamily="18" charset="-78"/>
                <a:cs typeface="Andalus" pitchFamily="18" charset="-78"/>
              </a:rPr>
              <a:t> maailmassa.</a:t>
            </a:r>
            <a:endParaRPr lang="fi-FI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771800" y="2276872"/>
            <a:ext cx="6480720" cy="1872208"/>
          </a:xfrm>
        </p:spPr>
        <p:txBody>
          <a:bodyPr>
            <a:normAutofit/>
          </a:bodyPr>
          <a:lstStyle/>
          <a:p>
            <a:pPr algn="ctr"/>
            <a:r>
              <a:rPr lang="fi-FI" sz="4400" b="0" dirty="0" smtClean="0">
                <a:latin typeface="Andalus" pitchFamily="18" charset="-78"/>
                <a:cs typeface="Andalus" pitchFamily="18" charset="-78"/>
              </a:rPr>
              <a:t>Jättiläisten ja kääpiöiden</a:t>
            </a:r>
          </a:p>
          <a:p>
            <a:pPr algn="ctr"/>
            <a:r>
              <a:rPr lang="fi-FI" sz="4400" b="0" dirty="0" smtClean="0">
                <a:latin typeface="Andalus" pitchFamily="18" charset="-78"/>
                <a:cs typeface="Andalus" pitchFamily="18" charset="-78"/>
              </a:rPr>
              <a:t> valtakunnassa.</a:t>
            </a:r>
            <a:endParaRPr lang="fi-FI" sz="4400" b="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-612576" y="4941168"/>
            <a:ext cx="6624736" cy="999802"/>
          </a:xfrm>
        </p:spPr>
        <p:txBody>
          <a:bodyPr>
            <a:normAutofit/>
          </a:bodyPr>
          <a:lstStyle/>
          <a:p>
            <a:pPr algn="ctr"/>
            <a:r>
              <a:rPr lang="fi-FI" sz="4400" b="0" dirty="0" smtClean="0">
                <a:latin typeface="Andalus" pitchFamily="18" charset="-78"/>
                <a:cs typeface="Andalus" pitchFamily="18" charset="-78"/>
              </a:rPr>
              <a:t>Alituisessa vaarassa.</a:t>
            </a:r>
            <a:endParaRPr lang="fi-FI" sz="4400" b="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642262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09"/>
          <a:stretch/>
        </p:blipFill>
        <p:spPr bwMode="auto">
          <a:xfrm flipH="1">
            <a:off x="4797237" y="620688"/>
            <a:ext cx="4346763" cy="606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Leptoptilos robustus</a:t>
            </a:r>
            <a:endParaRPr lang="fi-FI" i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r="43761" b="17780"/>
          <a:stretch/>
        </p:blipFill>
        <p:spPr bwMode="auto">
          <a:xfrm>
            <a:off x="0" y="2276872"/>
            <a:ext cx="3129617" cy="43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Callout 1 7"/>
          <p:cNvSpPr/>
          <p:nvPr/>
        </p:nvSpPr>
        <p:spPr>
          <a:xfrm>
            <a:off x="2652758" y="1412776"/>
            <a:ext cx="2160240" cy="1008112"/>
          </a:xfrm>
          <a:prstGeom prst="borderCallout1">
            <a:avLst>
              <a:gd name="adj1" fmla="val 18750"/>
              <a:gd name="adj2" fmla="val 107109"/>
              <a:gd name="adj3" fmla="val 50657"/>
              <a:gd name="adj4" fmla="val 1335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Pituus: 180 cm</a:t>
            </a:r>
          </a:p>
          <a:p>
            <a:pPr algn="ctr"/>
            <a:r>
              <a:rPr lang="fi-FI" dirty="0" smtClean="0"/>
              <a:t>Paino: 16 kg</a:t>
            </a:r>
            <a:endParaRPr lang="fi-FI" dirty="0"/>
          </a:p>
        </p:txBody>
      </p:sp>
      <p:sp>
        <p:nvSpPr>
          <p:cNvPr id="9" name="Line Callout 1 8"/>
          <p:cNvSpPr/>
          <p:nvPr/>
        </p:nvSpPr>
        <p:spPr>
          <a:xfrm>
            <a:off x="3394720" y="3429000"/>
            <a:ext cx="1728192" cy="1008112"/>
          </a:xfrm>
          <a:prstGeom prst="borderCallout1">
            <a:avLst>
              <a:gd name="adj1" fmla="val 18750"/>
              <a:gd name="adj2" fmla="val -8333"/>
              <a:gd name="adj3" fmla="val 72646"/>
              <a:gd name="adj4" fmla="val -511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Pituus: 150 cm</a:t>
            </a:r>
          </a:p>
          <a:p>
            <a:pPr algn="ctr"/>
            <a:r>
              <a:rPr lang="fi-FI" dirty="0" smtClean="0"/>
              <a:t>Paino: 9 kg</a:t>
            </a:r>
            <a:endParaRPr lang="fi-FI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25142"/>
            <a:ext cx="811859" cy="55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1166427" cy="79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8898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Varanus comodoensis</a:t>
            </a:r>
            <a:endParaRPr lang="fi-FI" i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4" t="5086" r="21253"/>
          <a:stretch/>
        </p:blipFill>
        <p:spPr bwMode="auto">
          <a:xfrm flipH="1">
            <a:off x="5043051" y="1700808"/>
            <a:ext cx="3809789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293096"/>
            <a:ext cx="2916649" cy="242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Callout 1 6"/>
          <p:cNvSpPr/>
          <p:nvPr/>
        </p:nvSpPr>
        <p:spPr>
          <a:xfrm>
            <a:off x="1115616" y="1412776"/>
            <a:ext cx="2664296" cy="1008112"/>
          </a:xfrm>
          <a:prstGeom prst="borderCallout1">
            <a:avLst>
              <a:gd name="adj1" fmla="val 33867"/>
              <a:gd name="adj2" fmla="val 104509"/>
              <a:gd name="adj3" fmla="val 79517"/>
              <a:gd name="adj4" fmla="val 1426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Pituus: 3 m</a:t>
            </a:r>
          </a:p>
          <a:p>
            <a:pPr algn="ctr"/>
            <a:r>
              <a:rPr lang="fi-FI" dirty="0" smtClean="0"/>
              <a:t>Paino: 70 kg</a:t>
            </a:r>
            <a:endParaRPr lang="fi-FI" dirty="0"/>
          </a:p>
        </p:txBody>
      </p:sp>
      <p:sp>
        <p:nvSpPr>
          <p:cNvPr id="8" name="Line Callout 1 7"/>
          <p:cNvSpPr/>
          <p:nvPr/>
        </p:nvSpPr>
        <p:spPr>
          <a:xfrm>
            <a:off x="2123728" y="2924944"/>
            <a:ext cx="2592288" cy="864096"/>
          </a:xfrm>
          <a:prstGeom prst="borderCallout1">
            <a:avLst>
              <a:gd name="adj1" fmla="val 52421"/>
              <a:gd name="adj2" fmla="val -8333"/>
              <a:gd name="adj3" fmla="val 138154"/>
              <a:gd name="adj4" fmla="val -324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smtClean="0"/>
          </a:p>
          <a:p>
            <a:pPr algn="ctr"/>
            <a:r>
              <a:rPr lang="fi-FI" dirty="0" smtClean="0"/>
              <a:t>Pituus: 1,5 m</a:t>
            </a:r>
          </a:p>
          <a:p>
            <a:pPr algn="ctr"/>
            <a:r>
              <a:rPr lang="fi-FI" dirty="0" smtClean="0"/>
              <a:t>Paino: 15 kg</a:t>
            </a:r>
          </a:p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44793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Stegodon sondaari</a:t>
            </a:r>
            <a:endParaRPr lang="fi-FI" i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8"/>
          <a:stretch/>
        </p:blipFill>
        <p:spPr>
          <a:xfrm>
            <a:off x="279055" y="1484784"/>
            <a:ext cx="4941017" cy="5243955"/>
          </a:xfr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3645024"/>
            <a:ext cx="2907806" cy="308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Callout 1 7"/>
          <p:cNvSpPr/>
          <p:nvPr/>
        </p:nvSpPr>
        <p:spPr>
          <a:xfrm>
            <a:off x="6876256" y="1484784"/>
            <a:ext cx="1944216" cy="936104"/>
          </a:xfrm>
          <a:prstGeom prst="borderCallout1">
            <a:avLst>
              <a:gd name="adj1" fmla="val 110511"/>
              <a:gd name="adj2" fmla="val 77892"/>
              <a:gd name="adj3" fmla="val 213141"/>
              <a:gd name="adj4" fmla="val 535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Korkeus 2,1 m</a:t>
            </a:r>
            <a:endParaRPr lang="fi-FI" dirty="0"/>
          </a:p>
        </p:txBody>
      </p:sp>
      <p:sp>
        <p:nvSpPr>
          <p:cNvPr id="9" name="Line Callout 1 8"/>
          <p:cNvSpPr/>
          <p:nvPr/>
        </p:nvSpPr>
        <p:spPr>
          <a:xfrm>
            <a:off x="5220072" y="2564904"/>
            <a:ext cx="1872208" cy="936104"/>
          </a:xfrm>
          <a:prstGeom prst="borderCallout1">
            <a:avLst>
              <a:gd name="adj1" fmla="val 51311"/>
              <a:gd name="adj2" fmla="val -6113"/>
              <a:gd name="adj3" fmla="val 112500"/>
              <a:gd name="adj4" fmla="val -55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Korkeus 4 m</a:t>
            </a:r>
            <a:endParaRPr lang="fi-FI" dirty="0"/>
          </a:p>
        </p:txBody>
      </p:sp>
      <p:sp>
        <p:nvSpPr>
          <p:cNvPr id="10" name="Rectangle 9"/>
          <p:cNvSpPr/>
          <p:nvPr/>
        </p:nvSpPr>
        <p:spPr>
          <a:xfrm rot="20565558">
            <a:off x="977007" y="4491394"/>
            <a:ext cx="914400" cy="4103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64" y="5445222"/>
            <a:ext cx="705820" cy="47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22565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 smtClean="0">
                <a:latin typeface="Andalus" pitchFamily="18" charset="-78"/>
                <a:cs typeface="Andalus" pitchFamily="18" charset="-78"/>
              </a:rPr>
              <a:t>Seikkailu jatkuu...</a:t>
            </a:r>
            <a:endParaRPr lang="fi-FI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4800" dirty="0" smtClean="0">
                <a:latin typeface="Andalus" pitchFamily="18" charset="-78"/>
                <a:cs typeface="Andalus" pitchFamily="18" charset="-78"/>
              </a:rPr>
              <a:t>Vieläkö viidakkorumpu kaikuu Floresin vuorilla?</a:t>
            </a:r>
            <a:endParaRPr lang="fi-FI" sz="48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93855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8064896" cy="1872209"/>
          </a:xfrm>
        </p:spPr>
        <p:txBody>
          <a:bodyPr>
            <a:normAutofit fontScale="90000"/>
          </a:bodyPr>
          <a:lstStyle/>
          <a:p>
            <a:r>
              <a:rPr lang="fi-FI" sz="6000" dirty="0" smtClean="0">
                <a:latin typeface="Andalus" pitchFamily="18" charset="-78"/>
                <a:cs typeface="Andalus" pitchFamily="18" charset="-78"/>
              </a:rPr>
              <a:t>Biologimorsiamet</a:t>
            </a:r>
            <a:r>
              <a:rPr lang="fi-FI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fi-FI" sz="6000" dirty="0" smtClean="0">
                <a:latin typeface="Andalus" pitchFamily="18" charset="-78"/>
                <a:cs typeface="Andalus" pitchFamily="18" charset="-78"/>
              </a:rPr>
              <a:t>kiittävät</a:t>
            </a:r>
            <a:r>
              <a:rPr lang="fi-FI" dirty="0" smtClean="0">
                <a:latin typeface="Andalus" pitchFamily="18" charset="-78"/>
                <a:cs typeface="Andalus" pitchFamily="18" charset="-78"/>
              </a:rPr>
              <a:t>!</a:t>
            </a:r>
            <a:endParaRPr lang="fi-FI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03648" y="3789040"/>
            <a:ext cx="4104456" cy="720080"/>
          </a:xfrm>
        </p:spPr>
        <p:txBody>
          <a:bodyPr>
            <a:noAutofit/>
          </a:bodyPr>
          <a:lstStyle/>
          <a:p>
            <a:r>
              <a:rPr lang="fi-FI" sz="4400" dirty="0" smtClean="0">
                <a:latin typeface="Andalus" pitchFamily="18" charset="-78"/>
                <a:cs typeface="Andalus" pitchFamily="18" charset="-78"/>
              </a:rPr>
              <a:t>(Hävetkää,</a:t>
            </a:r>
            <a:endParaRPr lang="fi-FI" sz="4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1691680" y="4652020"/>
            <a:ext cx="410445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4400" dirty="0">
                <a:latin typeface="Andalus" pitchFamily="18" charset="-78"/>
                <a:cs typeface="Andalus" pitchFamily="18" charset="-78"/>
              </a:rPr>
              <a:t>d</a:t>
            </a:r>
            <a:r>
              <a:rPr lang="fi-FI" sz="4400" dirty="0" smtClean="0">
                <a:latin typeface="Andalus" pitchFamily="18" charset="-78"/>
                <a:cs typeface="Andalus" pitchFamily="18" charset="-78"/>
              </a:rPr>
              <a:t>eggis &amp; Eladith)</a:t>
            </a:r>
          </a:p>
          <a:p>
            <a:endParaRPr lang="fi-FI" sz="4400" dirty="0" smtClean="0"/>
          </a:p>
          <a:p>
            <a:endParaRPr lang="fi-FI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08920"/>
            <a:ext cx="2924175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8153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53" y="0"/>
            <a:ext cx="488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378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692697"/>
            <a:ext cx="8291264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8000" dirty="0" smtClean="0">
                <a:latin typeface="Andalus" pitchFamily="18" charset="-78"/>
                <a:cs typeface="Andalus" pitchFamily="18" charset="-78"/>
              </a:rPr>
              <a:t>Saarilla normaalit säännöt eivät päde...</a:t>
            </a:r>
            <a:endParaRPr lang="fi-FI" sz="80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60312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76872"/>
            <a:ext cx="8229600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9600" dirty="0" smtClean="0">
                <a:latin typeface="Andalus" pitchFamily="18" charset="-78"/>
                <a:cs typeface="Andalus" pitchFamily="18" charset="-78"/>
              </a:rPr>
              <a:t>SAARISÄÄNTÖ</a:t>
            </a:r>
            <a:endParaRPr lang="fi-FI" sz="96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151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  <p:sndAc>
          <p:stSnd>
            <p:snd r:embed="rId2" name="drumroll.wav"/>
          </p:stSnd>
        </p:sndAc>
      </p:transition>
    </mc:Choice>
    <mc:Fallback>
      <p:transition spd="slow">
        <p:circl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57214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i-FI" sz="6000" dirty="0" smtClean="0">
                <a:latin typeface="Andalus" pitchFamily="18" charset="-78"/>
                <a:cs typeface="Andalus" pitchFamily="18" charset="-78"/>
              </a:rPr>
              <a:t>Yksi kiehtovimmista ja salaperäisimmistä alueista maailmassa...</a:t>
            </a:r>
          </a:p>
          <a:p>
            <a:pPr marL="0" indent="0" algn="ctr">
              <a:buNone/>
            </a:pPr>
            <a:endParaRPr lang="fi-FI" sz="6000" dirty="0">
              <a:latin typeface="Andalus" pitchFamily="18" charset="-78"/>
              <a:cs typeface="Andalus" pitchFamily="18" charset="-78"/>
            </a:endParaRPr>
          </a:p>
          <a:p>
            <a:pPr marL="0" indent="0" algn="ctr">
              <a:buNone/>
            </a:pPr>
            <a:r>
              <a:rPr lang="fi-FI" sz="6000" dirty="0" smtClean="0">
                <a:latin typeface="Andalus" pitchFamily="18" charset="-78"/>
                <a:cs typeface="Andalus" pitchFamily="18" charset="-78"/>
              </a:rPr>
              <a:t>...maagisuuden viimeinen linnake.</a:t>
            </a:r>
            <a:endParaRPr lang="fi-FI" sz="60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69255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53" y="1176023"/>
            <a:ext cx="6039693" cy="4505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3" y="1211372"/>
            <a:ext cx="6598912" cy="453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88" y="956829"/>
            <a:ext cx="6723822" cy="5049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8" y="836712"/>
            <a:ext cx="7352012" cy="537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9" y="836712"/>
            <a:ext cx="8897422" cy="572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858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ircle/>
        <p:sndAc>
          <p:stSnd>
            <p:snd r:embed="rId2" name="camera.wav"/>
          </p:stSnd>
        </p:sndAc>
      </p:transition>
    </mc:Choice>
    <mc:Fallback>
      <p:transition spd="slow">
        <p:circl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3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066130"/>
          </a:xfrm>
        </p:spPr>
        <p:txBody>
          <a:bodyPr>
            <a:normAutofit fontScale="90000"/>
          </a:bodyPr>
          <a:lstStyle/>
          <a:p>
            <a:r>
              <a:rPr lang="fi-FI" sz="6600" dirty="0" smtClean="0">
                <a:latin typeface="Andalus" pitchFamily="18" charset="-78"/>
                <a:cs typeface="Andalus" pitchFamily="18" charset="-78"/>
              </a:rPr>
              <a:t>Flores.</a:t>
            </a:r>
            <a:endParaRPr lang="fi-FI" sz="6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91264" cy="56886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i-FI" sz="4400" dirty="0" smtClean="0">
                <a:latin typeface="Andalus" pitchFamily="18" charset="-78"/>
                <a:cs typeface="Andalus" pitchFamily="18" charset="-78"/>
              </a:rPr>
              <a:t>Indonesia</a:t>
            </a:r>
            <a:r>
              <a:rPr lang="fi-FI" sz="4400" dirty="0" smtClean="0"/>
              <a:t>.</a:t>
            </a:r>
          </a:p>
          <a:p>
            <a:pPr marL="0" indent="0" algn="ctr">
              <a:buNone/>
            </a:pPr>
            <a:endParaRPr lang="fi-FI" sz="4400" dirty="0"/>
          </a:p>
          <a:p>
            <a:pPr marL="0" indent="0" algn="ctr">
              <a:buNone/>
            </a:pPr>
            <a:endParaRPr lang="fi-FI" sz="4400" dirty="0" smtClean="0"/>
          </a:p>
          <a:p>
            <a:pPr marL="0" indent="0" algn="ctr">
              <a:buNone/>
            </a:pPr>
            <a:endParaRPr lang="fi-FI" sz="4400" dirty="0"/>
          </a:p>
          <a:p>
            <a:pPr marL="0" indent="0" algn="ctr">
              <a:buNone/>
            </a:pPr>
            <a:endParaRPr lang="fi-FI" sz="4400" dirty="0" smtClean="0"/>
          </a:p>
          <a:p>
            <a:pPr marL="0" indent="0" algn="ctr">
              <a:buNone/>
            </a:pPr>
            <a:endParaRPr lang="fi-FI" sz="4400" dirty="0"/>
          </a:p>
          <a:p>
            <a:pPr marL="0" indent="0" algn="ctr">
              <a:buNone/>
            </a:pPr>
            <a:endParaRPr lang="fi-FI" sz="4400" dirty="0" smtClean="0"/>
          </a:p>
          <a:p>
            <a:pPr marL="0" indent="0" algn="ctr">
              <a:buNone/>
            </a:pPr>
            <a:r>
              <a:rPr lang="fi-FI" sz="4400" dirty="0" smtClean="0">
                <a:latin typeface="Andalus" pitchFamily="18" charset="-78"/>
                <a:cs typeface="Andalus" pitchFamily="18" charset="-78"/>
              </a:rPr>
              <a:t>50 000 vuotta sitten.</a:t>
            </a:r>
            <a:endParaRPr lang="fi-FI" sz="44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3"/>
          <a:stretch/>
        </p:blipFill>
        <p:spPr bwMode="auto">
          <a:xfrm>
            <a:off x="1789437" y="1628800"/>
            <a:ext cx="5565127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2786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655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76672"/>
            <a:ext cx="4752528" cy="650535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054389"/>
            <a:ext cx="2672037" cy="3803611"/>
          </a:xfrm>
        </p:spPr>
      </p:pic>
      <p:sp>
        <p:nvSpPr>
          <p:cNvPr id="8" name="Line Callout 1 7"/>
          <p:cNvSpPr/>
          <p:nvPr/>
        </p:nvSpPr>
        <p:spPr>
          <a:xfrm>
            <a:off x="4139952" y="1340768"/>
            <a:ext cx="3096344" cy="1152128"/>
          </a:xfrm>
          <a:prstGeom prst="borderCallout1">
            <a:avLst>
              <a:gd name="adj1" fmla="val 104129"/>
              <a:gd name="adj2" fmla="val 68181"/>
              <a:gd name="adj3" fmla="val 185854"/>
              <a:gd name="adj4" fmla="val 90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Pituus: 100 cm</a:t>
            </a:r>
          </a:p>
          <a:p>
            <a:pPr algn="ctr"/>
            <a:r>
              <a:rPr lang="fi-FI" dirty="0" smtClean="0"/>
              <a:t>Paino: 25 kg</a:t>
            </a:r>
          </a:p>
          <a:p>
            <a:pPr algn="ctr"/>
            <a:r>
              <a:rPr lang="fi-FI" dirty="0" smtClean="0"/>
              <a:t>Arvioitu ÄO: 40</a:t>
            </a:r>
            <a:endParaRPr lang="fi-FI" dirty="0"/>
          </a:p>
        </p:txBody>
      </p:sp>
      <p:sp>
        <p:nvSpPr>
          <p:cNvPr id="9" name="Line Callout 1 8"/>
          <p:cNvSpPr/>
          <p:nvPr/>
        </p:nvSpPr>
        <p:spPr>
          <a:xfrm>
            <a:off x="4716016" y="3789040"/>
            <a:ext cx="2088232" cy="1440160"/>
          </a:xfrm>
          <a:prstGeom prst="borderCallout1">
            <a:avLst>
              <a:gd name="adj1" fmla="val 13940"/>
              <a:gd name="adj2" fmla="val -2361"/>
              <a:gd name="adj3" fmla="val -12562"/>
              <a:gd name="adj4" fmla="val -287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Pituus: 196 cm</a:t>
            </a:r>
          </a:p>
          <a:p>
            <a:pPr algn="ctr"/>
            <a:r>
              <a:rPr lang="fi-FI" dirty="0" smtClean="0"/>
              <a:t>Paino: 80 kg</a:t>
            </a:r>
          </a:p>
          <a:p>
            <a:pPr algn="ctr"/>
            <a:r>
              <a:rPr lang="fi-FI" dirty="0" smtClean="0"/>
              <a:t>Arvioitu ÄO: 278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1143000"/>
          </a:xfrm>
        </p:spPr>
        <p:txBody>
          <a:bodyPr/>
          <a:lstStyle/>
          <a:p>
            <a:r>
              <a:rPr lang="fi-FI" i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Homo floresiensis</a:t>
            </a:r>
            <a:endParaRPr lang="fi-FI" i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27720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140</Words>
  <Application>Microsoft Office PowerPoint</Application>
  <PresentationFormat>On-screen Show (4:3)</PresentationFormat>
  <Paragraphs>48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Saaret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Flores.</vt:lpstr>
      <vt:lpstr>PowerPoint Presentation</vt:lpstr>
      <vt:lpstr>Homo floresiensis</vt:lpstr>
      <vt:lpstr>Homo floresiensis</vt:lpstr>
      <vt:lpstr>He elivät kadonneessa  maailmassa.</vt:lpstr>
      <vt:lpstr>Leptoptilos robustus</vt:lpstr>
      <vt:lpstr>Varanus comodoensis</vt:lpstr>
      <vt:lpstr>Stegodon sondaari</vt:lpstr>
      <vt:lpstr>Seikkailu jatkuu...</vt:lpstr>
      <vt:lpstr>Biologimorsiamet kiittävät!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Saaret</dc:title>
  <dc:creator>Maija</dc:creator>
  <cp:lastModifiedBy>Maija</cp:lastModifiedBy>
  <cp:revision>23</cp:revision>
  <dcterms:created xsi:type="dcterms:W3CDTF">2011-05-13T22:09:11Z</dcterms:created>
  <dcterms:modified xsi:type="dcterms:W3CDTF">2011-05-14T02:29:41Z</dcterms:modified>
</cp:coreProperties>
</file>