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0042525" cy="7739063"/>
  <p:notesSz cx="7739063" cy="10042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1290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2475" y="2403475"/>
            <a:ext cx="8537575" cy="1658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06538" y="4386263"/>
            <a:ext cx="7029450" cy="197643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4B5A37-D909-4DFF-9012-15C236C425E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639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BB48F-A77E-4D3B-9CD3-98A23651D2E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531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156450" y="687388"/>
            <a:ext cx="2133600" cy="61912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752475" y="687388"/>
            <a:ext cx="6251575" cy="61912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600B8-81C6-4E67-A250-EA557A24589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86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1FCF3-6648-4199-815F-3A793A3D06DD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668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3750" y="4973638"/>
            <a:ext cx="8535988" cy="15367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3750" y="3279775"/>
            <a:ext cx="8535988" cy="16938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0B8B5-4C0E-42C8-8BFD-1AF3CED6BBD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653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2475" y="2235200"/>
            <a:ext cx="4192588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97463" y="2235200"/>
            <a:ext cx="4192587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0A0FB-3881-40DA-A05B-D14B589D727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257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1650" y="309563"/>
            <a:ext cx="9039225" cy="129063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1650" y="1731963"/>
            <a:ext cx="4437063" cy="722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1650" y="2454275"/>
            <a:ext cx="4437063" cy="4459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02225" y="1731963"/>
            <a:ext cx="4438650" cy="722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02225" y="2454275"/>
            <a:ext cx="4438650" cy="4459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D3E4B-BA38-42D0-AD84-5A41487BF64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780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662C0A-E1AD-4C97-86D9-25015E4CDCF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893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81099-5CCA-4218-BB07-38E41BD9AE62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260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1650" y="307975"/>
            <a:ext cx="3305175" cy="13112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25888" y="307975"/>
            <a:ext cx="5614987" cy="66055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1650" y="1619250"/>
            <a:ext cx="3305175" cy="5294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ED1D7-3060-42C4-9411-C0D18E7F1724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246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68500" y="5418138"/>
            <a:ext cx="6026150" cy="638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68500" y="692150"/>
            <a:ext cx="6026150" cy="4643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68500" y="6056313"/>
            <a:ext cx="6026150" cy="9096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627E0C-1BC2-4194-9782-501D7CD00F51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777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2475" y="687388"/>
            <a:ext cx="8537575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2475" y="2235200"/>
            <a:ext cx="8537575" cy="464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2475" y="7051675"/>
            <a:ext cx="209232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5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0588" y="7051675"/>
            <a:ext cx="3181350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5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7725" y="7051675"/>
            <a:ext cx="209232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500"/>
            </a:lvl1pPr>
          </a:lstStyle>
          <a:p>
            <a:fld id="{A1D67895-1260-4FB9-A47D-537D7CB105F9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/>
          <p:cNvSpPr>
            <a:spLocks noChangeArrowheads="1"/>
          </p:cNvSpPr>
          <p:nvPr/>
        </p:nvSpPr>
        <p:spPr bwMode="auto">
          <a:xfrm>
            <a:off x="3375025" y="307975"/>
            <a:ext cx="5232400" cy="3354388"/>
          </a:xfrm>
          <a:custGeom>
            <a:avLst/>
            <a:gdLst>
              <a:gd name="T0" fmla="*/ 3296 w 3296"/>
              <a:gd name="T1" fmla="*/ 10 h 2113"/>
              <a:gd name="T2" fmla="*/ 1710 w 3296"/>
              <a:gd name="T3" fmla="*/ 2113 h 2113"/>
              <a:gd name="T4" fmla="*/ 0 w 3296"/>
              <a:gd name="T5" fmla="*/ 0 h 2113"/>
              <a:gd name="T6" fmla="*/ 9 w 3296"/>
              <a:gd name="T7" fmla="*/ 10 h 2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96" h="2113">
                <a:moveTo>
                  <a:pt x="3296" y="10"/>
                </a:moveTo>
                <a:lnTo>
                  <a:pt x="1710" y="2113"/>
                </a:lnTo>
                <a:lnTo>
                  <a:pt x="0" y="0"/>
                </a:lnTo>
                <a:lnTo>
                  <a:pt x="9" y="10"/>
                </a:lnTo>
                <a:close/>
              </a:path>
            </a:pathLst>
          </a:custGeom>
          <a:solidFill>
            <a:srgbClr val="38B0FF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9421813" y="1554163"/>
            <a:ext cx="109537" cy="109537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53" name="Oval 5"/>
          <p:cNvSpPr>
            <a:spLocks noChangeArrowheads="1"/>
          </p:cNvSpPr>
          <p:nvPr/>
        </p:nvSpPr>
        <p:spPr bwMode="auto">
          <a:xfrm>
            <a:off x="9421813" y="2209800"/>
            <a:ext cx="109537" cy="109538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9421813" y="4479925"/>
            <a:ext cx="109537" cy="109538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9421813" y="3933825"/>
            <a:ext cx="109537" cy="10795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9421813" y="3398838"/>
            <a:ext cx="109537" cy="10795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9421813" y="2814638"/>
            <a:ext cx="109537" cy="10795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9421813" y="906463"/>
            <a:ext cx="109537" cy="10795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9421813" y="288925"/>
            <a:ext cx="109537" cy="109538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7345363" y="5451475"/>
            <a:ext cx="950912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700">
                <a:solidFill>
                  <a:srgbClr val="000000"/>
                </a:solidFill>
                <a:latin typeface="Helvetica" pitchFamily="34" charset="0"/>
              </a:rPr>
              <a:t>Abteilung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8337550" y="5451475"/>
            <a:ext cx="265113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700">
                <a:solidFill>
                  <a:srgbClr val="000000"/>
                </a:solidFill>
                <a:latin typeface="Helvetica" pitchFamily="34" charset="0"/>
              </a:rPr>
              <a:t>für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6986588" y="5659438"/>
            <a:ext cx="2133600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700">
                <a:solidFill>
                  <a:srgbClr val="000000"/>
                </a:solidFill>
                <a:latin typeface="Helvetica" pitchFamily="34" charset="0"/>
              </a:rPr>
              <a:t>Wirtschaftsinformatik</a:t>
            </a:r>
          </a:p>
        </p:txBody>
      </p:sp>
      <p:sp>
        <p:nvSpPr>
          <p:cNvPr id="2063" name="Freeform 15"/>
          <p:cNvSpPr>
            <a:spLocks noChangeArrowheads="1"/>
          </p:cNvSpPr>
          <p:nvPr/>
        </p:nvSpPr>
        <p:spPr bwMode="auto">
          <a:xfrm>
            <a:off x="6992938" y="6011863"/>
            <a:ext cx="533400" cy="15875"/>
          </a:xfrm>
          <a:custGeom>
            <a:avLst/>
            <a:gdLst>
              <a:gd name="T0" fmla="*/ 0 w 336"/>
              <a:gd name="T1" fmla="*/ 0 h 10"/>
              <a:gd name="T2" fmla="*/ 336 w 336"/>
              <a:gd name="T3" fmla="*/ 0 h 10"/>
              <a:gd name="T4" fmla="*/ 336 w 336"/>
              <a:gd name="T5" fmla="*/ 10 h 10"/>
              <a:gd name="T6" fmla="*/ 0 w 336"/>
              <a:gd name="T7" fmla="*/ 10 h 10"/>
              <a:gd name="T8" fmla="*/ 0 w 336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10">
                <a:moveTo>
                  <a:pt x="0" y="0"/>
                </a:moveTo>
                <a:lnTo>
                  <a:pt x="336" y="0"/>
                </a:lnTo>
                <a:lnTo>
                  <a:pt x="336" y="10"/>
                </a:lnTo>
                <a:lnTo>
                  <a:pt x="0" y="10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64" name="Freeform 16"/>
          <p:cNvSpPr>
            <a:spLocks noChangeArrowheads="1"/>
          </p:cNvSpPr>
          <p:nvPr/>
        </p:nvSpPr>
        <p:spPr bwMode="auto">
          <a:xfrm>
            <a:off x="7688263" y="6011863"/>
            <a:ext cx="541337" cy="15875"/>
          </a:xfrm>
          <a:custGeom>
            <a:avLst/>
            <a:gdLst>
              <a:gd name="T0" fmla="*/ 0 w 341"/>
              <a:gd name="T1" fmla="*/ 0 h 10"/>
              <a:gd name="T2" fmla="*/ 341 w 341"/>
              <a:gd name="T3" fmla="*/ 0 h 10"/>
              <a:gd name="T4" fmla="*/ 341 w 341"/>
              <a:gd name="T5" fmla="*/ 10 h 10"/>
              <a:gd name="T6" fmla="*/ 0 w 341"/>
              <a:gd name="T7" fmla="*/ 10 h 10"/>
              <a:gd name="T8" fmla="*/ 0 w 341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1" h="10">
                <a:moveTo>
                  <a:pt x="0" y="0"/>
                </a:moveTo>
                <a:lnTo>
                  <a:pt x="341" y="0"/>
                </a:lnTo>
                <a:lnTo>
                  <a:pt x="341" y="10"/>
                </a:lnTo>
                <a:lnTo>
                  <a:pt x="0" y="10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65" name="Freeform 17"/>
          <p:cNvSpPr>
            <a:spLocks noChangeArrowheads="1"/>
          </p:cNvSpPr>
          <p:nvPr/>
        </p:nvSpPr>
        <p:spPr bwMode="auto">
          <a:xfrm>
            <a:off x="8410575" y="6011863"/>
            <a:ext cx="512763" cy="15875"/>
          </a:xfrm>
          <a:custGeom>
            <a:avLst/>
            <a:gdLst>
              <a:gd name="T0" fmla="*/ 0 w 323"/>
              <a:gd name="T1" fmla="*/ 0 h 10"/>
              <a:gd name="T2" fmla="*/ 323 w 323"/>
              <a:gd name="T3" fmla="*/ 0 h 10"/>
              <a:gd name="T4" fmla="*/ 323 w 323"/>
              <a:gd name="T5" fmla="*/ 10 h 10"/>
              <a:gd name="T6" fmla="*/ 0 w 323"/>
              <a:gd name="T7" fmla="*/ 10 h 10"/>
              <a:gd name="T8" fmla="*/ 0 w 323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" h="10">
                <a:moveTo>
                  <a:pt x="0" y="0"/>
                </a:moveTo>
                <a:lnTo>
                  <a:pt x="323" y="0"/>
                </a:lnTo>
                <a:lnTo>
                  <a:pt x="323" y="10"/>
                </a:lnTo>
                <a:lnTo>
                  <a:pt x="0" y="10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66" name="Freeform 18"/>
          <p:cNvSpPr>
            <a:spLocks noChangeArrowheads="1"/>
          </p:cNvSpPr>
          <p:nvPr/>
        </p:nvSpPr>
        <p:spPr bwMode="auto">
          <a:xfrm>
            <a:off x="9105900" y="6011863"/>
            <a:ext cx="554038" cy="15875"/>
          </a:xfrm>
          <a:custGeom>
            <a:avLst/>
            <a:gdLst>
              <a:gd name="T0" fmla="*/ 0 w 349"/>
              <a:gd name="T1" fmla="*/ 0 h 10"/>
              <a:gd name="T2" fmla="*/ 349 w 349"/>
              <a:gd name="T3" fmla="*/ 0 h 10"/>
              <a:gd name="T4" fmla="*/ 349 w 349"/>
              <a:gd name="T5" fmla="*/ 10 h 10"/>
              <a:gd name="T6" fmla="*/ 0 w 349"/>
              <a:gd name="T7" fmla="*/ 10 h 10"/>
              <a:gd name="T8" fmla="*/ 0 w 349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9" h="10">
                <a:moveTo>
                  <a:pt x="0" y="0"/>
                </a:moveTo>
                <a:lnTo>
                  <a:pt x="349" y="0"/>
                </a:lnTo>
                <a:lnTo>
                  <a:pt x="349" y="10"/>
                </a:lnTo>
                <a:lnTo>
                  <a:pt x="0" y="10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67" name="Freeform 19"/>
          <p:cNvSpPr>
            <a:spLocks noChangeArrowheads="1"/>
          </p:cNvSpPr>
          <p:nvPr/>
        </p:nvSpPr>
        <p:spPr bwMode="auto">
          <a:xfrm>
            <a:off x="6992938" y="6027738"/>
            <a:ext cx="1930400" cy="1438275"/>
          </a:xfrm>
          <a:custGeom>
            <a:avLst/>
            <a:gdLst>
              <a:gd name="T0" fmla="*/ 0 w 1216"/>
              <a:gd name="T1" fmla="*/ 479 h 906"/>
              <a:gd name="T2" fmla="*/ 0 w 1216"/>
              <a:gd name="T3" fmla="*/ 479 h 906"/>
              <a:gd name="T4" fmla="*/ 608 w 1216"/>
              <a:gd name="T5" fmla="*/ 716 h 906"/>
              <a:gd name="T6" fmla="*/ 1216 w 1216"/>
              <a:gd name="T7" fmla="*/ 508 h 906"/>
              <a:gd name="T8" fmla="*/ 1216 w 1216"/>
              <a:gd name="T9" fmla="*/ 0 h 906"/>
              <a:gd name="T10" fmla="*/ 893 w 1216"/>
              <a:gd name="T11" fmla="*/ 0 h 906"/>
              <a:gd name="T12" fmla="*/ 893 w 1216"/>
              <a:gd name="T13" fmla="*/ 456 h 906"/>
              <a:gd name="T14" fmla="*/ 779 w 1216"/>
              <a:gd name="T15" fmla="*/ 456 h 906"/>
              <a:gd name="T16" fmla="*/ 779 w 1216"/>
              <a:gd name="T17" fmla="*/ 0 h 906"/>
              <a:gd name="T18" fmla="*/ 438 w 1216"/>
              <a:gd name="T19" fmla="*/ 0 h 906"/>
              <a:gd name="T20" fmla="*/ 438 w 1216"/>
              <a:gd name="T21" fmla="*/ 479 h 906"/>
              <a:gd name="T22" fmla="*/ 336 w 1216"/>
              <a:gd name="T23" fmla="*/ 479 h 906"/>
              <a:gd name="T24" fmla="*/ 336 w 1216"/>
              <a:gd name="T25" fmla="*/ 0 h 906"/>
              <a:gd name="T26" fmla="*/ 0 w 1216"/>
              <a:gd name="T27" fmla="*/ 0 h 906"/>
              <a:gd name="T28" fmla="*/ 0 w 1216"/>
              <a:gd name="T2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16" h="906">
                <a:moveTo>
                  <a:pt x="0" y="479"/>
                </a:moveTo>
                <a:cubicBezTo>
                  <a:pt x="0" y="479"/>
                  <a:pt x="0" y="479"/>
                  <a:pt x="0" y="479"/>
                </a:cubicBezTo>
                <a:cubicBezTo>
                  <a:pt x="0" y="866"/>
                  <a:pt x="490" y="906"/>
                  <a:pt x="608" y="716"/>
                </a:cubicBezTo>
                <a:cubicBezTo>
                  <a:pt x="711" y="878"/>
                  <a:pt x="1216" y="866"/>
                  <a:pt x="1216" y="508"/>
                </a:cubicBezTo>
                <a:cubicBezTo>
                  <a:pt x="1216" y="0"/>
                  <a:pt x="1216" y="0"/>
                  <a:pt x="1216" y="0"/>
                </a:cubicBezTo>
                <a:cubicBezTo>
                  <a:pt x="893" y="0"/>
                  <a:pt x="893" y="0"/>
                  <a:pt x="893" y="0"/>
                </a:cubicBezTo>
                <a:cubicBezTo>
                  <a:pt x="893" y="456"/>
                  <a:pt x="893" y="456"/>
                  <a:pt x="893" y="456"/>
                </a:cubicBezTo>
                <a:cubicBezTo>
                  <a:pt x="893" y="558"/>
                  <a:pt x="779" y="558"/>
                  <a:pt x="779" y="456"/>
                </a:cubicBezTo>
                <a:cubicBezTo>
                  <a:pt x="779" y="0"/>
                  <a:pt x="779" y="0"/>
                  <a:pt x="779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38" y="479"/>
                  <a:pt x="438" y="479"/>
                  <a:pt x="438" y="479"/>
                </a:cubicBezTo>
                <a:cubicBezTo>
                  <a:pt x="438" y="546"/>
                  <a:pt x="336" y="546"/>
                  <a:pt x="336" y="479"/>
                </a:cubicBezTo>
                <a:cubicBezTo>
                  <a:pt x="336" y="0"/>
                  <a:pt x="336" y="0"/>
                  <a:pt x="33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68" name="Freeform 20"/>
          <p:cNvSpPr>
            <a:spLocks noChangeArrowheads="1"/>
          </p:cNvSpPr>
          <p:nvPr/>
        </p:nvSpPr>
        <p:spPr bwMode="auto">
          <a:xfrm>
            <a:off x="9105900" y="6027738"/>
            <a:ext cx="554038" cy="1274762"/>
          </a:xfrm>
          <a:custGeom>
            <a:avLst/>
            <a:gdLst>
              <a:gd name="T0" fmla="*/ 0 w 349"/>
              <a:gd name="T1" fmla="*/ 803 h 803"/>
              <a:gd name="T2" fmla="*/ 349 w 349"/>
              <a:gd name="T3" fmla="*/ 803 h 803"/>
              <a:gd name="T4" fmla="*/ 349 w 349"/>
              <a:gd name="T5" fmla="*/ 0 h 803"/>
              <a:gd name="T6" fmla="*/ 0 w 349"/>
              <a:gd name="T7" fmla="*/ 0 h 803"/>
              <a:gd name="T8" fmla="*/ 0 w 349"/>
              <a:gd name="T9" fmla="*/ 0 h 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9" h="803">
                <a:moveTo>
                  <a:pt x="0" y="803"/>
                </a:moveTo>
                <a:lnTo>
                  <a:pt x="349" y="803"/>
                </a:lnTo>
                <a:lnTo>
                  <a:pt x="349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69" name="Freeform 21"/>
          <p:cNvSpPr>
            <a:spLocks/>
          </p:cNvSpPr>
          <p:nvPr/>
        </p:nvSpPr>
        <p:spPr bwMode="auto">
          <a:xfrm>
            <a:off x="9213850" y="5770563"/>
            <a:ext cx="19050" cy="19050"/>
          </a:xfrm>
          <a:custGeom>
            <a:avLst/>
            <a:gdLst>
              <a:gd name="T0" fmla="*/ 0 w 12"/>
              <a:gd name="T1" fmla="*/ 12 h 12"/>
              <a:gd name="T2" fmla="*/ 2 w 12"/>
              <a:gd name="T3" fmla="*/ 11 h 12"/>
              <a:gd name="T4" fmla="*/ 3 w 12"/>
              <a:gd name="T5" fmla="*/ 10 h 12"/>
              <a:gd name="T6" fmla="*/ 5 w 12"/>
              <a:gd name="T7" fmla="*/ 9 h 12"/>
              <a:gd name="T8" fmla="*/ 6 w 12"/>
              <a:gd name="T9" fmla="*/ 7 h 12"/>
              <a:gd name="T10" fmla="*/ 8 w 12"/>
              <a:gd name="T11" fmla="*/ 6 h 12"/>
              <a:gd name="T12" fmla="*/ 9 w 12"/>
              <a:gd name="T13" fmla="*/ 4 h 12"/>
              <a:gd name="T14" fmla="*/ 11 w 12"/>
              <a:gd name="T15" fmla="*/ 2 h 12"/>
              <a:gd name="T16" fmla="*/ 12 w 12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12">
                <a:moveTo>
                  <a:pt x="0" y="12"/>
                </a:moveTo>
                <a:lnTo>
                  <a:pt x="2" y="11"/>
                </a:lnTo>
                <a:lnTo>
                  <a:pt x="3" y="10"/>
                </a:lnTo>
                <a:lnTo>
                  <a:pt x="5" y="9"/>
                </a:lnTo>
                <a:lnTo>
                  <a:pt x="6" y="7"/>
                </a:lnTo>
                <a:lnTo>
                  <a:pt x="8" y="6"/>
                </a:lnTo>
                <a:lnTo>
                  <a:pt x="9" y="4"/>
                </a:lnTo>
                <a:lnTo>
                  <a:pt x="11" y="2"/>
                </a:lnTo>
                <a:lnTo>
                  <a:pt x="12" y="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70" name="Freeform 22"/>
          <p:cNvSpPr>
            <a:spLocks/>
          </p:cNvSpPr>
          <p:nvPr/>
        </p:nvSpPr>
        <p:spPr bwMode="auto">
          <a:xfrm>
            <a:off x="9537700" y="5770563"/>
            <a:ext cx="15875" cy="19050"/>
          </a:xfrm>
          <a:custGeom>
            <a:avLst/>
            <a:gdLst>
              <a:gd name="T0" fmla="*/ 0 w 10"/>
              <a:gd name="T1" fmla="*/ 0 h 12"/>
              <a:gd name="T2" fmla="*/ 1 w 10"/>
              <a:gd name="T3" fmla="*/ 2 h 12"/>
              <a:gd name="T4" fmla="*/ 3 w 10"/>
              <a:gd name="T5" fmla="*/ 3 h 12"/>
              <a:gd name="T6" fmla="*/ 4 w 10"/>
              <a:gd name="T7" fmla="*/ 4 h 12"/>
              <a:gd name="T8" fmla="*/ 6 w 10"/>
              <a:gd name="T9" fmla="*/ 6 h 12"/>
              <a:gd name="T10" fmla="*/ 7 w 10"/>
              <a:gd name="T11" fmla="*/ 7 h 12"/>
              <a:gd name="T12" fmla="*/ 8 w 10"/>
              <a:gd name="T13" fmla="*/ 9 h 12"/>
              <a:gd name="T14" fmla="*/ 9 w 10"/>
              <a:gd name="T15" fmla="*/ 10 h 12"/>
              <a:gd name="T16" fmla="*/ 10 w 10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12">
                <a:moveTo>
                  <a:pt x="0" y="0"/>
                </a:moveTo>
                <a:lnTo>
                  <a:pt x="1" y="2"/>
                </a:lnTo>
                <a:lnTo>
                  <a:pt x="3" y="3"/>
                </a:lnTo>
                <a:lnTo>
                  <a:pt x="4" y="4"/>
                </a:lnTo>
                <a:lnTo>
                  <a:pt x="6" y="6"/>
                </a:lnTo>
                <a:lnTo>
                  <a:pt x="7" y="7"/>
                </a:lnTo>
                <a:lnTo>
                  <a:pt x="8" y="9"/>
                </a:lnTo>
                <a:lnTo>
                  <a:pt x="9" y="10"/>
                </a:lnTo>
                <a:lnTo>
                  <a:pt x="10" y="12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71" name="Freeform 23"/>
          <p:cNvSpPr>
            <a:spLocks/>
          </p:cNvSpPr>
          <p:nvPr/>
        </p:nvSpPr>
        <p:spPr bwMode="auto">
          <a:xfrm>
            <a:off x="9537700" y="5484813"/>
            <a:ext cx="15875" cy="9525"/>
          </a:xfrm>
          <a:custGeom>
            <a:avLst/>
            <a:gdLst>
              <a:gd name="T0" fmla="*/ 0 w 10"/>
              <a:gd name="T1" fmla="*/ 0 h 6"/>
              <a:gd name="T2" fmla="*/ 1 w 10"/>
              <a:gd name="T3" fmla="*/ 1 h 6"/>
              <a:gd name="T4" fmla="*/ 3 w 10"/>
              <a:gd name="T5" fmla="*/ 1 h 6"/>
              <a:gd name="T6" fmla="*/ 4 w 10"/>
              <a:gd name="T7" fmla="*/ 2 h 6"/>
              <a:gd name="T8" fmla="*/ 6 w 10"/>
              <a:gd name="T9" fmla="*/ 2 h 6"/>
              <a:gd name="T10" fmla="*/ 7 w 10"/>
              <a:gd name="T11" fmla="*/ 3 h 6"/>
              <a:gd name="T12" fmla="*/ 8 w 10"/>
              <a:gd name="T13" fmla="*/ 4 h 6"/>
              <a:gd name="T14" fmla="*/ 9 w 10"/>
              <a:gd name="T15" fmla="*/ 5 h 6"/>
              <a:gd name="T16" fmla="*/ 10 w 10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6">
                <a:moveTo>
                  <a:pt x="0" y="0"/>
                </a:moveTo>
                <a:lnTo>
                  <a:pt x="1" y="1"/>
                </a:lnTo>
                <a:lnTo>
                  <a:pt x="3" y="1"/>
                </a:lnTo>
                <a:lnTo>
                  <a:pt x="4" y="2"/>
                </a:lnTo>
                <a:lnTo>
                  <a:pt x="6" y="2"/>
                </a:lnTo>
                <a:lnTo>
                  <a:pt x="7" y="3"/>
                </a:lnTo>
                <a:lnTo>
                  <a:pt x="8" y="4"/>
                </a:lnTo>
                <a:lnTo>
                  <a:pt x="9" y="5"/>
                </a:lnTo>
                <a:lnTo>
                  <a:pt x="10" y="6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72" name="Freeform 24"/>
          <p:cNvSpPr>
            <a:spLocks/>
          </p:cNvSpPr>
          <p:nvPr/>
        </p:nvSpPr>
        <p:spPr bwMode="auto">
          <a:xfrm>
            <a:off x="9213850" y="5486400"/>
            <a:ext cx="19050" cy="7938"/>
          </a:xfrm>
          <a:custGeom>
            <a:avLst/>
            <a:gdLst>
              <a:gd name="T0" fmla="*/ 0 w 12"/>
              <a:gd name="T1" fmla="*/ 5 h 5"/>
              <a:gd name="T2" fmla="*/ 2 w 12"/>
              <a:gd name="T3" fmla="*/ 5 h 5"/>
              <a:gd name="T4" fmla="*/ 4 w 12"/>
              <a:gd name="T5" fmla="*/ 4 h 5"/>
              <a:gd name="T6" fmla="*/ 5 w 12"/>
              <a:gd name="T7" fmla="*/ 4 h 5"/>
              <a:gd name="T8" fmla="*/ 6 w 12"/>
              <a:gd name="T9" fmla="*/ 4 h 5"/>
              <a:gd name="T10" fmla="*/ 8 w 12"/>
              <a:gd name="T11" fmla="*/ 3 h 5"/>
              <a:gd name="T12" fmla="*/ 10 w 12"/>
              <a:gd name="T13" fmla="*/ 2 h 5"/>
              <a:gd name="T14" fmla="*/ 11 w 12"/>
              <a:gd name="T15" fmla="*/ 1 h 5"/>
              <a:gd name="T16" fmla="*/ 12 w 12"/>
              <a:gd name="T1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5">
                <a:moveTo>
                  <a:pt x="0" y="5"/>
                </a:moveTo>
                <a:lnTo>
                  <a:pt x="2" y="5"/>
                </a:lnTo>
                <a:lnTo>
                  <a:pt x="4" y="4"/>
                </a:lnTo>
                <a:lnTo>
                  <a:pt x="5" y="4"/>
                </a:lnTo>
                <a:lnTo>
                  <a:pt x="6" y="4"/>
                </a:lnTo>
                <a:lnTo>
                  <a:pt x="8" y="3"/>
                </a:lnTo>
                <a:lnTo>
                  <a:pt x="10" y="2"/>
                </a:lnTo>
                <a:lnTo>
                  <a:pt x="11" y="1"/>
                </a:lnTo>
                <a:lnTo>
                  <a:pt x="12" y="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73" name="Freeform 25"/>
          <p:cNvSpPr>
            <a:spLocks/>
          </p:cNvSpPr>
          <p:nvPr/>
        </p:nvSpPr>
        <p:spPr bwMode="auto">
          <a:xfrm>
            <a:off x="9317038" y="5707063"/>
            <a:ext cx="133350" cy="22225"/>
          </a:xfrm>
          <a:custGeom>
            <a:avLst/>
            <a:gdLst>
              <a:gd name="T0" fmla="*/ 84 w 84"/>
              <a:gd name="T1" fmla="*/ 14 h 14"/>
              <a:gd name="T2" fmla="*/ 83 w 84"/>
              <a:gd name="T3" fmla="*/ 12 h 14"/>
              <a:gd name="T4" fmla="*/ 81 w 84"/>
              <a:gd name="T5" fmla="*/ 11 h 14"/>
              <a:gd name="T6" fmla="*/ 79 w 84"/>
              <a:gd name="T7" fmla="*/ 9 h 14"/>
              <a:gd name="T8" fmla="*/ 76 w 84"/>
              <a:gd name="T9" fmla="*/ 8 h 14"/>
              <a:gd name="T10" fmla="*/ 74 w 84"/>
              <a:gd name="T11" fmla="*/ 6 h 14"/>
              <a:gd name="T12" fmla="*/ 71 w 84"/>
              <a:gd name="T13" fmla="*/ 5 h 14"/>
              <a:gd name="T14" fmla="*/ 69 w 84"/>
              <a:gd name="T15" fmla="*/ 4 h 14"/>
              <a:gd name="T16" fmla="*/ 66 w 84"/>
              <a:gd name="T17" fmla="*/ 3 h 14"/>
              <a:gd name="T18" fmla="*/ 63 w 84"/>
              <a:gd name="T19" fmla="*/ 2 h 14"/>
              <a:gd name="T20" fmla="*/ 61 w 84"/>
              <a:gd name="T21" fmla="*/ 2 h 14"/>
              <a:gd name="T22" fmla="*/ 57 w 84"/>
              <a:gd name="T23" fmla="*/ 1 h 14"/>
              <a:gd name="T24" fmla="*/ 54 w 84"/>
              <a:gd name="T25" fmla="*/ 1 h 14"/>
              <a:gd name="T26" fmla="*/ 51 w 84"/>
              <a:gd name="T27" fmla="*/ 0 h 14"/>
              <a:gd name="T28" fmla="*/ 49 w 84"/>
              <a:gd name="T29" fmla="*/ 0 h 14"/>
              <a:gd name="T30" fmla="*/ 45 w 84"/>
              <a:gd name="T31" fmla="*/ 0 h 14"/>
              <a:gd name="T32" fmla="*/ 43 w 84"/>
              <a:gd name="T33" fmla="*/ 0 h 14"/>
              <a:gd name="T34" fmla="*/ 39 w 84"/>
              <a:gd name="T35" fmla="*/ 0 h 14"/>
              <a:gd name="T36" fmla="*/ 37 w 84"/>
              <a:gd name="T37" fmla="*/ 0 h 14"/>
              <a:gd name="T38" fmla="*/ 34 w 84"/>
              <a:gd name="T39" fmla="*/ 0 h 14"/>
              <a:gd name="T40" fmla="*/ 31 w 84"/>
              <a:gd name="T41" fmla="*/ 1 h 14"/>
              <a:gd name="T42" fmla="*/ 28 w 84"/>
              <a:gd name="T43" fmla="*/ 1 h 14"/>
              <a:gd name="T44" fmla="*/ 25 w 84"/>
              <a:gd name="T45" fmla="*/ 2 h 14"/>
              <a:gd name="T46" fmla="*/ 23 w 84"/>
              <a:gd name="T47" fmla="*/ 3 h 14"/>
              <a:gd name="T48" fmla="*/ 19 w 84"/>
              <a:gd name="T49" fmla="*/ 3 h 14"/>
              <a:gd name="T50" fmla="*/ 17 w 84"/>
              <a:gd name="T51" fmla="*/ 4 h 14"/>
              <a:gd name="T52" fmla="*/ 14 w 84"/>
              <a:gd name="T53" fmla="*/ 5 h 14"/>
              <a:gd name="T54" fmla="*/ 12 w 84"/>
              <a:gd name="T55" fmla="*/ 7 h 14"/>
              <a:gd name="T56" fmla="*/ 9 w 84"/>
              <a:gd name="T57" fmla="*/ 8 h 14"/>
              <a:gd name="T58" fmla="*/ 6 w 84"/>
              <a:gd name="T59" fmla="*/ 10 h 14"/>
              <a:gd name="T60" fmla="*/ 4 w 84"/>
              <a:gd name="T61" fmla="*/ 11 h 14"/>
              <a:gd name="T62" fmla="*/ 2 w 84"/>
              <a:gd name="T63" fmla="*/ 13 h 14"/>
              <a:gd name="T64" fmla="*/ 0 w 84"/>
              <a:gd name="T6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14">
                <a:moveTo>
                  <a:pt x="84" y="14"/>
                </a:moveTo>
                <a:lnTo>
                  <a:pt x="83" y="12"/>
                </a:lnTo>
                <a:lnTo>
                  <a:pt x="81" y="11"/>
                </a:lnTo>
                <a:lnTo>
                  <a:pt x="79" y="9"/>
                </a:lnTo>
                <a:lnTo>
                  <a:pt x="76" y="8"/>
                </a:lnTo>
                <a:lnTo>
                  <a:pt x="74" y="6"/>
                </a:lnTo>
                <a:lnTo>
                  <a:pt x="71" y="5"/>
                </a:lnTo>
                <a:lnTo>
                  <a:pt x="69" y="4"/>
                </a:lnTo>
                <a:lnTo>
                  <a:pt x="66" y="3"/>
                </a:lnTo>
                <a:lnTo>
                  <a:pt x="63" y="2"/>
                </a:lnTo>
                <a:lnTo>
                  <a:pt x="61" y="2"/>
                </a:lnTo>
                <a:lnTo>
                  <a:pt x="57" y="1"/>
                </a:lnTo>
                <a:lnTo>
                  <a:pt x="54" y="1"/>
                </a:lnTo>
                <a:lnTo>
                  <a:pt x="51" y="0"/>
                </a:lnTo>
                <a:lnTo>
                  <a:pt x="49" y="0"/>
                </a:lnTo>
                <a:lnTo>
                  <a:pt x="45" y="0"/>
                </a:lnTo>
                <a:lnTo>
                  <a:pt x="43" y="0"/>
                </a:lnTo>
                <a:lnTo>
                  <a:pt x="39" y="0"/>
                </a:lnTo>
                <a:lnTo>
                  <a:pt x="37" y="0"/>
                </a:lnTo>
                <a:lnTo>
                  <a:pt x="34" y="0"/>
                </a:lnTo>
                <a:lnTo>
                  <a:pt x="31" y="1"/>
                </a:lnTo>
                <a:lnTo>
                  <a:pt x="28" y="1"/>
                </a:lnTo>
                <a:lnTo>
                  <a:pt x="25" y="2"/>
                </a:lnTo>
                <a:lnTo>
                  <a:pt x="23" y="3"/>
                </a:lnTo>
                <a:lnTo>
                  <a:pt x="19" y="3"/>
                </a:lnTo>
                <a:lnTo>
                  <a:pt x="17" y="4"/>
                </a:lnTo>
                <a:lnTo>
                  <a:pt x="14" y="5"/>
                </a:lnTo>
                <a:lnTo>
                  <a:pt x="12" y="7"/>
                </a:lnTo>
                <a:lnTo>
                  <a:pt x="9" y="8"/>
                </a:lnTo>
                <a:lnTo>
                  <a:pt x="6" y="10"/>
                </a:lnTo>
                <a:lnTo>
                  <a:pt x="4" y="11"/>
                </a:lnTo>
                <a:lnTo>
                  <a:pt x="2" y="13"/>
                </a:lnTo>
                <a:lnTo>
                  <a:pt x="0" y="14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74" name="Freeform 26"/>
          <p:cNvSpPr>
            <a:spLocks/>
          </p:cNvSpPr>
          <p:nvPr/>
        </p:nvSpPr>
        <p:spPr bwMode="auto">
          <a:xfrm>
            <a:off x="9274175" y="5656263"/>
            <a:ext cx="220663" cy="25400"/>
          </a:xfrm>
          <a:custGeom>
            <a:avLst/>
            <a:gdLst>
              <a:gd name="T0" fmla="*/ 139 w 139"/>
              <a:gd name="T1" fmla="*/ 16 h 16"/>
              <a:gd name="T2" fmla="*/ 134 w 139"/>
              <a:gd name="T3" fmla="*/ 13 h 16"/>
              <a:gd name="T4" fmla="*/ 130 w 139"/>
              <a:gd name="T5" fmla="*/ 12 h 16"/>
              <a:gd name="T6" fmla="*/ 125 w 139"/>
              <a:gd name="T7" fmla="*/ 10 h 16"/>
              <a:gd name="T8" fmla="*/ 121 w 139"/>
              <a:gd name="T9" fmla="*/ 8 h 16"/>
              <a:gd name="T10" fmla="*/ 117 w 139"/>
              <a:gd name="T11" fmla="*/ 7 h 16"/>
              <a:gd name="T12" fmla="*/ 112 w 139"/>
              <a:gd name="T13" fmla="*/ 6 h 16"/>
              <a:gd name="T14" fmla="*/ 109 w 139"/>
              <a:gd name="T15" fmla="*/ 5 h 16"/>
              <a:gd name="T16" fmla="*/ 105 w 139"/>
              <a:gd name="T17" fmla="*/ 4 h 16"/>
              <a:gd name="T18" fmla="*/ 100 w 139"/>
              <a:gd name="T19" fmla="*/ 3 h 16"/>
              <a:gd name="T20" fmla="*/ 97 w 139"/>
              <a:gd name="T21" fmla="*/ 2 h 16"/>
              <a:gd name="T22" fmla="*/ 92 w 139"/>
              <a:gd name="T23" fmla="*/ 0 h 16"/>
              <a:gd name="T24" fmla="*/ 88 w 139"/>
              <a:gd name="T25" fmla="*/ 0 h 16"/>
              <a:gd name="T26" fmla="*/ 84 w 139"/>
              <a:gd name="T27" fmla="*/ 0 h 16"/>
              <a:gd name="T28" fmla="*/ 79 w 139"/>
              <a:gd name="T29" fmla="*/ 0 h 16"/>
              <a:gd name="T30" fmla="*/ 75 w 139"/>
              <a:gd name="T31" fmla="*/ 0 h 16"/>
              <a:gd name="T32" fmla="*/ 70 w 139"/>
              <a:gd name="T33" fmla="*/ 0 h 16"/>
              <a:gd name="T34" fmla="*/ 65 w 139"/>
              <a:gd name="T35" fmla="*/ 0 h 16"/>
              <a:gd name="T36" fmla="*/ 62 w 139"/>
              <a:gd name="T37" fmla="*/ 0 h 16"/>
              <a:gd name="T38" fmla="*/ 57 w 139"/>
              <a:gd name="T39" fmla="*/ 0 h 16"/>
              <a:gd name="T40" fmla="*/ 53 w 139"/>
              <a:gd name="T41" fmla="*/ 0 h 16"/>
              <a:gd name="T42" fmla="*/ 50 w 139"/>
              <a:gd name="T43" fmla="*/ 0 h 16"/>
              <a:gd name="T44" fmla="*/ 46 w 139"/>
              <a:gd name="T45" fmla="*/ 1 h 16"/>
              <a:gd name="T46" fmla="*/ 42 w 139"/>
              <a:gd name="T47" fmla="*/ 2 h 16"/>
              <a:gd name="T48" fmla="*/ 39 w 139"/>
              <a:gd name="T49" fmla="*/ 3 h 16"/>
              <a:gd name="T50" fmla="*/ 34 w 139"/>
              <a:gd name="T51" fmla="*/ 4 h 16"/>
              <a:gd name="T52" fmla="*/ 30 w 139"/>
              <a:gd name="T53" fmla="*/ 5 h 16"/>
              <a:gd name="T54" fmla="*/ 26 w 139"/>
              <a:gd name="T55" fmla="*/ 6 h 16"/>
              <a:gd name="T56" fmla="*/ 21 w 139"/>
              <a:gd name="T57" fmla="*/ 7 h 16"/>
              <a:gd name="T58" fmla="*/ 17 w 139"/>
              <a:gd name="T59" fmla="*/ 9 h 16"/>
              <a:gd name="T60" fmla="*/ 11 w 139"/>
              <a:gd name="T61" fmla="*/ 11 h 16"/>
              <a:gd name="T62" fmla="*/ 6 w 139"/>
              <a:gd name="T63" fmla="*/ 13 h 16"/>
              <a:gd name="T64" fmla="*/ 0 w 139"/>
              <a:gd name="T6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9" h="16">
                <a:moveTo>
                  <a:pt x="139" y="16"/>
                </a:moveTo>
                <a:lnTo>
                  <a:pt x="134" y="13"/>
                </a:lnTo>
                <a:lnTo>
                  <a:pt x="130" y="12"/>
                </a:lnTo>
                <a:lnTo>
                  <a:pt x="125" y="10"/>
                </a:lnTo>
                <a:lnTo>
                  <a:pt x="121" y="8"/>
                </a:lnTo>
                <a:lnTo>
                  <a:pt x="117" y="7"/>
                </a:lnTo>
                <a:lnTo>
                  <a:pt x="112" y="6"/>
                </a:lnTo>
                <a:lnTo>
                  <a:pt x="109" y="5"/>
                </a:lnTo>
                <a:lnTo>
                  <a:pt x="105" y="4"/>
                </a:lnTo>
                <a:lnTo>
                  <a:pt x="100" y="3"/>
                </a:lnTo>
                <a:lnTo>
                  <a:pt x="97" y="2"/>
                </a:lnTo>
                <a:lnTo>
                  <a:pt x="92" y="0"/>
                </a:lnTo>
                <a:lnTo>
                  <a:pt x="88" y="0"/>
                </a:lnTo>
                <a:lnTo>
                  <a:pt x="84" y="0"/>
                </a:lnTo>
                <a:lnTo>
                  <a:pt x="79" y="0"/>
                </a:lnTo>
                <a:lnTo>
                  <a:pt x="75" y="0"/>
                </a:lnTo>
                <a:lnTo>
                  <a:pt x="70" y="0"/>
                </a:lnTo>
                <a:lnTo>
                  <a:pt x="65" y="0"/>
                </a:lnTo>
                <a:lnTo>
                  <a:pt x="62" y="0"/>
                </a:lnTo>
                <a:lnTo>
                  <a:pt x="57" y="0"/>
                </a:lnTo>
                <a:lnTo>
                  <a:pt x="53" y="0"/>
                </a:lnTo>
                <a:lnTo>
                  <a:pt x="50" y="0"/>
                </a:lnTo>
                <a:lnTo>
                  <a:pt x="46" y="1"/>
                </a:lnTo>
                <a:lnTo>
                  <a:pt x="42" y="2"/>
                </a:lnTo>
                <a:lnTo>
                  <a:pt x="39" y="3"/>
                </a:lnTo>
                <a:lnTo>
                  <a:pt x="34" y="4"/>
                </a:lnTo>
                <a:lnTo>
                  <a:pt x="30" y="5"/>
                </a:lnTo>
                <a:lnTo>
                  <a:pt x="26" y="6"/>
                </a:lnTo>
                <a:lnTo>
                  <a:pt x="21" y="7"/>
                </a:lnTo>
                <a:lnTo>
                  <a:pt x="17" y="9"/>
                </a:lnTo>
                <a:lnTo>
                  <a:pt x="11" y="11"/>
                </a:lnTo>
                <a:lnTo>
                  <a:pt x="6" y="13"/>
                </a:lnTo>
                <a:lnTo>
                  <a:pt x="0" y="16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75" name="Freeform 27"/>
          <p:cNvSpPr>
            <a:spLocks/>
          </p:cNvSpPr>
          <p:nvPr/>
        </p:nvSpPr>
        <p:spPr bwMode="auto">
          <a:xfrm>
            <a:off x="9317038" y="5519738"/>
            <a:ext cx="134937" cy="22225"/>
          </a:xfrm>
          <a:custGeom>
            <a:avLst/>
            <a:gdLst>
              <a:gd name="T0" fmla="*/ 85 w 85"/>
              <a:gd name="T1" fmla="*/ 0 h 14"/>
              <a:gd name="T2" fmla="*/ 83 w 85"/>
              <a:gd name="T3" fmla="*/ 1 h 14"/>
              <a:gd name="T4" fmla="*/ 82 w 85"/>
              <a:gd name="T5" fmla="*/ 3 h 14"/>
              <a:gd name="T6" fmla="*/ 79 w 85"/>
              <a:gd name="T7" fmla="*/ 5 h 14"/>
              <a:gd name="T8" fmla="*/ 76 w 85"/>
              <a:gd name="T9" fmla="*/ 6 h 14"/>
              <a:gd name="T10" fmla="*/ 74 w 85"/>
              <a:gd name="T11" fmla="*/ 7 h 14"/>
              <a:gd name="T12" fmla="*/ 71 w 85"/>
              <a:gd name="T13" fmla="*/ 8 h 14"/>
              <a:gd name="T14" fmla="*/ 69 w 85"/>
              <a:gd name="T15" fmla="*/ 9 h 14"/>
              <a:gd name="T16" fmla="*/ 66 w 85"/>
              <a:gd name="T17" fmla="*/ 10 h 14"/>
              <a:gd name="T18" fmla="*/ 63 w 85"/>
              <a:gd name="T19" fmla="*/ 11 h 14"/>
              <a:gd name="T20" fmla="*/ 61 w 85"/>
              <a:gd name="T21" fmla="*/ 12 h 14"/>
              <a:gd name="T22" fmla="*/ 57 w 85"/>
              <a:gd name="T23" fmla="*/ 13 h 14"/>
              <a:gd name="T24" fmla="*/ 54 w 85"/>
              <a:gd name="T25" fmla="*/ 13 h 14"/>
              <a:gd name="T26" fmla="*/ 51 w 85"/>
              <a:gd name="T27" fmla="*/ 14 h 14"/>
              <a:gd name="T28" fmla="*/ 49 w 85"/>
              <a:gd name="T29" fmla="*/ 14 h 14"/>
              <a:gd name="T30" fmla="*/ 45 w 85"/>
              <a:gd name="T31" fmla="*/ 14 h 14"/>
              <a:gd name="T32" fmla="*/ 43 w 85"/>
              <a:gd name="T33" fmla="*/ 14 h 14"/>
              <a:gd name="T34" fmla="*/ 39 w 85"/>
              <a:gd name="T35" fmla="*/ 14 h 14"/>
              <a:gd name="T36" fmla="*/ 37 w 85"/>
              <a:gd name="T37" fmla="*/ 14 h 14"/>
              <a:gd name="T38" fmla="*/ 34 w 85"/>
              <a:gd name="T39" fmla="*/ 14 h 14"/>
              <a:gd name="T40" fmla="*/ 31 w 85"/>
              <a:gd name="T41" fmla="*/ 13 h 14"/>
              <a:gd name="T42" fmla="*/ 28 w 85"/>
              <a:gd name="T43" fmla="*/ 13 h 14"/>
              <a:gd name="T44" fmla="*/ 25 w 85"/>
              <a:gd name="T45" fmla="*/ 12 h 14"/>
              <a:gd name="T46" fmla="*/ 23 w 85"/>
              <a:gd name="T47" fmla="*/ 11 h 14"/>
              <a:gd name="T48" fmla="*/ 19 w 85"/>
              <a:gd name="T49" fmla="*/ 10 h 14"/>
              <a:gd name="T50" fmla="*/ 17 w 85"/>
              <a:gd name="T51" fmla="*/ 9 h 14"/>
              <a:gd name="T52" fmla="*/ 14 w 85"/>
              <a:gd name="T53" fmla="*/ 8 h 14"/>
              <a:gd name="T54" fmla="*/ 12 w 85"/>
              <a:gd name="T55" fmla="*/ 7 h 14"/>
              <a:gd name="T56" fmla="*/ 9 w 85"/>
              <a:gd name="T57" fmla="*/ 6 h 14"/>
              <a:gd name="T58" fmla="*/ 6 w 85"/>
              <a:gd name="T59" fmla="*/ 5 h 14"/>
              <a:gd name="T60" fmla="*/ 4 w 85"/>
              <a:gd name="T61" fmla="*/ 3 h 14"/>
              <a:gd name="T62" fmla="*/ 2 w 85"/>
              <a:gd name="T63" fmla="*/ 1 h 14"/>
              <a:gd name="T64" fmla="*/ 0 w 85"/>
              <a:gd name="T6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5" h="14">
                <a:moveTo>
                  <a:pt x="85" y="0"/>
                </a:moveTo>
                <a:lnTo>
                  <a:pt x="83" y="1"/>
                </a:lnTo>
                <a:lnTo>
                  <a:pt x="82" y="3"/>
                </a:lnTo>
                <a:lnTo>
                  <a:pt x="79" y="5"/>
                </a:lnTo>
                <a:lnTo>
                  <a:pt x="76" y="6"/>
                </a:lnTo>
                <a:lnTo>
                  <a:pt x="74" y="7"/>
                </a:lnTo>
                <a:lnTo>
                  <a:pt x="71" y="8"/>
                </a:lnTo>
                <a:lnTo>
                  <a:pt x="69" y="9"/>
                </a:lnTo>
                <a:lnTo>
                  <a:pt x="66" y="10"/>
                </a:lnTo>
                <a:lnTo>
                  <a:pt x="63" y="11"/>
                </a:lnTo>
                <a:lnTo>
                  <a:pt x="61" y="12"/>
                </a:lnTo>
                <a:lnTo>
                  <a:pt x="57" y="13"/>
                </a:lnTo>
                <a:lnTo>
                  <a:pt x="54" y="13"/>
                </a:lnTo>
                <a:lnTo>
                  <a:pt x="51" y="14"/>
                </a:lnTo>
                <a:lnTo>
                  <a:pt x="49" y="14"/>
                </a:lnTo>
                <a:lnTo>
                  <a:pt x="45" y="14"/>
                </a:lnTo>
                <a:lnTo>
                  <a:pt x="43" y="14"/>
                </a:lnTo>
                <a:lnTo>
                  <a:pt x="39" y="14"/>
                </a:lnTo>
                <a:lnTo>
                  <a:pt x="37" y="14"/>
                </a:lnTo>
                <a:lnTo>
                  <a:pt x="34" y="14"/>
                </a:lnTo>
                <a:lnTo>
                  <a:pt x="31" y="13"/>
                </a:lnTo>
                <a:lnTo>
                  <a:pt x="28" y="13"/>
                </a:lnTo>
                <a:lnTo>
                  <a:pt x="25" y="12"/>
                </a:lnTo>
                <a:lnTo>
                  <a:pt x="23" y="11"/>
                </a:lnTo>
                <a:lnTo>
                  <a:pt x="19" y="10"/>
                </a:lnTo>
                <a:lnTo>
                  <a:pt x="17" y="9"/>
                </a:lnTo>
                <a:lnTo>
                  <a:pt x="14" y="8"/>
                </a:lnTo>
                <a:lnTo>
                  <a:pt x="12" y="7"/>
                </a:lnTo>
                <a:lnTo>
                  <a:pt x="9" y="6"/>
                </a:lnTo>
                <a:lnTo>
                  <a:pt x="6" y="5"/>
                </a:lnTo>
                <a:lnTo>
                  <a:pt x="4" y="3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76" name="Freeform 28"/>
          <p:cNvSpPr>
            <a:spLocks/>
          </p:cNvSpPr>
          <p:nvPr/>
        </p:nvSpPr>
        <p:spPr bwMode="auto">
          <a:xfrm>
            <a:off x="9274175" y="5567363"/>
            <a:ext cx="220663" cy="25400"/>
          </a:xfrm>
          <a:custGeom>
            <a:avLst/>
            <a:gdLst>
              <a:gd name="T0" fmla="*/ 139 w 139"/>
              <a:gd name="T1" fmla="*/ 0 h 16"/>
              <a:gd name="T2" fmla="*/ 134 w 139"/>
              <a:gd name="T3" fmla="*/ 2 h 16"/>
              <a:gd name="T4" fmla="*/ 130 w 139"/>
              <a:gd name="T5" fmla="*/ 4 h 16"/>
              <a:gd name="T6" fmla="*/ 125 w 139"/>
              <a:gd name="T7" fmla="*/ 6 h 16"/>
              <a:gd name="T8" fmla="*/ 121 w 139"/>
              <a:gd name="T9" fmla="*/ 7 h 16"/>
              <a:gd name="T10" fmla="*/ 117 w 139"/>
              <a:gd name="T11" fmla="*/ 9 h 16"/>
              <a:gd name="T12" fmla="*/ 112 w 139"/>
              <a:gd name="T13" fmla="*/ 10 h 16"/>
              <a:gd name="T14" fmla="*/ 109 w 139"/>
              <a:gd name="T15" fmla="*/ 11 h 16"/>
              <a:gd name="T16" fmla="*/ 105 w 139"/>
              <a:gd name="T17" fmla="*/ 12 h 16"/>
              <a:gd name="T18" fmla="*/ 100 w 139"/>
              <a:gd name="T19" fmla="*/ 13 h 16"/>
              <a:gd name="T20" fmla="*/ 97 w 139"/>
              <a:gd name="T21" fmla="*/ 14 h 16"/>
              <a:gd name="T22" fmla="*/ 92 w 139"/>
              <a:gd name="T23" fmla="*/ 15 h 16"/>
              <a:gd name="T24" fmla="*/ 88 w 139"/>
              <a:gd name="T25" fmla="*/ 15 h 16"/>
              <a:gd name="T26" fmla="*/ 84 w 139"/>
              <a:gd name="T27" fmla="*/ 15 h 16"/>
              <a:gd name="T28" fmla="*/ 79 w 139"/>
              <a:gd name="T29" fmla="*/ 16 h 16"/>
              <a:gd name="T30" fmla="*/ 75 w 139"/>
              <a:gd name="T31" fmla="*/ 16 h 16"/>
              <a:gd name="T32" fmla="*/ 70 w 139"/>
              <a:gd name="T33" fmla="*/ 16 h 16"/>
              <a:gd name="T34" fmla="*/ 65 w 139"/>
              <a:gd name="T35" fmla="*/ 16 h 16"/>
              <a:gd name="T36" fmla="*/ 62 w 139"/>
              <a:gd name="T37" fmla="*/ 16 h 16"/>
              <a:gd name="T38" fmla="*/ 57 w 139"/>
              <a:gd name="T39" fmla="*/ 15 h 16"/>
              <a:gd name="T40" fmla="*/ 53 w 139"/>
              <a:gd name="T41" fmla="*/ 15 h 16"/>
              <a:gd name="T42" fmla="*/ 50 w 139"/>
              <a:gd name="T43" fmla="*/ 15 h 16"/>
              <a:gd name="T44" fmla="*/ 46 w 139"/>
              <a:gd name="T45" fmla="*/ 15 h 16"/>
              <a:gd name="T46" fmla="*/ 42 w 139"/>
              <a:gd name="T47" fmla="*/ 14 h 16"/>
              <a:gd name="T48" fmla="*/ 39 w 139"/>
              <a:gd name="T49" fmla="*/ 13 h 16"/>
              <a:gd name="T50" fmla="*/ 34 w 139"/>
              <a:gd name="T51" fmla="*/ 13 h 16"/>
              <a:gd name="T52" fmla="*/ 30 w 139"/>
              <a:gd name="T53" fmla="*/ 12 h 16"/>
              <a:gd name="T54" fmla="*/ 26 w 139"/>
              <a:gd name="T55" fmla="*/ 10 h 16"/>
              <a:gd name="T56" fmla="*/ 21 w 139"/>
              <a:gd name="T57" fmla="*/ 8 h 16"/>
              <a:gd name="T58" fmla="*/ 17 w 139"/>
              <a:gd name="T59" fmla="*/ 7 h 16"/>
              <a:gd name="T60" fmla="*/ 11 w 139"/>
              <a:gd name="T61" fmla="*/ 5 h 16"/>
              <a:gd name="T62" fmla="*/ 6 w 139"/>
              <a:gd name="T63" fmla="*/ 2 h 16"/>
              <a:gd name="T64" fmla="*/ 0 w 139"/>
              <a:gd name="T6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9" h="16">
                <a:moveTo>
                  <a:pt x="139" y="0"/>
                </a:moveTo>
                <a:lnTo>
                  <a:pt x="134" y="2"/>
                </a:lnTo>
                <a:lnTo>
                  <a:pt x="130" y="4"/>
                </a:lnTo>
                <a:lnTo>
                  <a:pt x="125" y="6"/>
                </a:lnTo>
                <a:lnTo>
                  <a:pt x="121" y="7"/>
                </a:lnTo>
                <a:lnTo>
                  <a:pt x="117" y="9"/>
                </a:lnTo>
                <a:lnTo>
                  <a:pt x="112" y="10"/>
                </a:lnTo>
                <a:lnTo>
                  <a:pt x="109" y="11"/>
                </a:lnTo>
                <a:lnTo>
                  <a:pt x="105" y="12"/>
                </a:lnTo>
                <a:lnTo>
                  <a:pt x="100" y="13"/>
                </a:lnTo>
                <a:lnTo>
                  <a:pt x="97" y="14"/>
                </a:lnTo>
                <a:lnTo>
                  <a:pt x="92" y="15"/>
                </a:lnTo>
                <a:lnTo>
                  <a:pt x="88" y="15"/>
                </a:lnTo>
                <a:lnTo>
                  <a:pt x="84" y="15"/>
                </a:lnTo>
                <a:lnTo>
                  <a:pt x="79" y="16"/>
                </a:lnTo>
                <a:lnTo>
                  <a:pt x="75" y="16"/>
                </a:lnTo>
                <a:lnTo>
                  <a:pt x="70" y="16"/>
                </a:lnTo>
                <a:lnTo>
                  <a:pt x="65" y="16"/>
                </a:lnTo>
                <a:lnTo>
                  <a:pt x="62" y="16"/>
                </a:lnTo>
                <a:lnTo>
                  <a:pt x="57" y="15"/>
                </a:lnTo>
                <a:lnTo>
                  <a:pt x="53" y="15"/>
                </a:lnTo>
                <a:lnTo>
                  <a:pt x="50" y="15"/>
                </a:lnTo>
                <a:lnTo>
                  <a:pt x="46" y="15"/>
                </a:lnTo>
                <a:lnTo>
                  <a:pt x="42" y="14"/>
                </a:lnTo>
                <a:lnTo>
                  <a:pt x="39" y="13"/>
                </a:lnTo>
                <a:lnTo>
                  <a:pt x="34" y="13"/>
                </a:lnTo>
                <a:lnTo>
                  <a:pt x="30" y="12"/>
                </a:lnTo>
                <a:lnTo>
                  <a:pt x="26" y="10"/>
                </a:lnTo>
                <a:lnTo>
                  <a:pt x="21" y="8"/>
                </a:lnTo>
                <a:lnTo>
                  <a:pt x="17" y="7"/>
                </a:lnTo>
                <a:lnTo>
                  <a:pt x="11" y="5"/>
                </a:lnTo>
                <a:lnTo>
                  <a:pt x="6" y="2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>
            <a:off x="9259888" y="5624513"/>
            <a:ext cx="249237" cy="0"/>
          </a:xfrm>
          <a:prstGeom prst="line">
            <a:avLst/>
          </a:pr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9385300" y="5499100"/>
            <a:ext cx="0" cy="250825"/>
          </a:xfrm>
          <a:prstGeom prst="line">
            <a:avLst/>
          </a:pr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79" name="Freeform 31"/>
          <p:cNvSpPr>
            <a:spLocks/>
          </p:cNvSpPr>
          <p:nvPr/>
        </p:nvSpPr>
        <p:spPr bwMode="auto">
          <a:xfrm>
            <a:off x="9344025" y="5499100"/>
            <a:ext cx="82550" cy="250825"/>
          </a:xfrm>
          <a:custGeom>
            <a:avLst/>
            <a:gdLst>
              <a:gd name="T0" fmla="*/ 26 w 52"/>
              <a:gd name="T1" fmla="*/ 0 h 158"/>
              <a:gd name="T2" fmla="*/ 31 w 52"/>
              <a:gd name="T3" fmla="*/ 2 h 158"/>
              <a:gd name="T4" fmla="*/ 36 w 52"/>
              <a:gd name="T5" fmla="*/ 6 h 158"/>
              <a:gd name="T6" fmla="*/ 40 w 52"/>
              <a:gd name="T7" fmla="*/ 13 h 158"/>
              <a:gd name="T8" fmla="*/ 44 w 52"/>
              <a:gd name="T9" fmla="*/ 23 h 158"/>
              <a:gd name="T10" fmla="*/ 47 w 52"/>
              <a:gd name="T11" fmla="*/ 35 h 158"/>
              <a:gd name="T12" fmla="*/ 49 w 52"/>
              <a:gd name="T13" fmla="*/ 48 h 158"/>
              <a:gd name="T14" fmla="*/ 51 w 52"/>
              <a:gd name="T15" fmla="*/ 63 h 158"/>
              <a:gd name="T16" fmla="*/ 52 w 52"/>
              <a:gd name="T17" fmla="*/ 79 h 158"/>
              <a:gd name="T18" fmla="*/ 51 w 52"/>
              <a:gd name="T19" fmla="*/ 95 h 158"/>
              <a:gd name="T20" fmla="*/ 49 w 52"/>
              <a:gd name="T21" fmla="*/ 109 h 158"/>
              <a:gd name="T22" fmla="*/ 47 w 52"/>
              <a:gd name="T23" fmla="*/ 123 h 158"/>
              <a:gd name="T24" fmla="*/ 44 w 52"/>
              <a:gd name="T25" fmla="*/ 134 h 158"/>
              <a:gd name="T26" fmla="*/ 40 w 52"/>
              <a:gd name="T27" fmla="*/ 144 h 158"/>
              <a:gd name="T28" fmla="*/ 36 w 52"/>
              <a:gd name="T29" fmla="*/ 151 h 158"/>
              <a:gd name="T30" fmla="*/ 31 w 52"/>
              <a:gd name="T31" fmla="*/ 156 h 158"/>
              <a:gd name="T32" fmla="*/ 26 w 52"/>
              <a:gd name="T33" fmla="*/ 158 h 158"/>
              <a:gd name="T34" fmla="*/ 20 w 52"/>
              <a:gd name="T35" fmla="*/ 156 h 158"/>
              <a:gd name="T36" fmla="*/ 16 w 52"/>
              <a:gd name="T37" fmla="*/ 151 h 158"/>
              <a:gd name="T38" fmla="*/ 11 w 52"/>
              <a:gd name="T39" fmla="*/ 144 h 158"/>
              <a:gd name="T40" fmla="*/ 8 w 52"/>
              <a:gd name="T41" fmla="*/ 134 h 158"/>
              <a:gd name="T42" fmla="*/ 4 w 52"/>
              <a:gd name="T43" fmla="*/ 123 h 158"/>
              <a:gd name="T44" fmla="*/ 1 w 52"/>
              <a:gd name="T45" fmla="*/ 109 h 158"/>
              <a:gd name="T46" fmla="*/ 0 w 52"/>
              <a:gd name="T47" fmla="*/ 95 h 158"/>
              <a:gd name="T48" fmla="*/ 0 w 52"/>
              <a:gd name="T49" fmla="*/ 79 h 158"/>
              <a:gd name="T50" fmla="*/ 0 w 52"/>
              <a:gd name="T51" fmla="*/ 63 h 158"/>
              <a:gd name="T52" fmla="*/ 1 w 52"/>
              <a:gd name="T53" fmla="*/ 48 h 158"/>
              <a:gd name="T54" fmla="*/ 4 w 52"/>
              <a:gd name="T55" fmla="*/ 35 h 158"/>
              <a:gd name="T56" fmla="*/ 8 w 52"/>
              <a:gd name="T57" fmla="*/ 23 h 158"/>
              <a:gd name="T58" fmla="*/ 11 w 52"/>
              <a:gd name="T59" fmla="*/ 13 h 158"/>
              <a:gd name="T60" fmla="*/ 16 w 52"/>
              <a:gd name="T61" fmla="*/ 6 h 158"/>
              <a:gd name="T62" fmla="*/ 20 w 52"/>
              <a:gd name="T63" fmla="*/ 2 h 158"/>
              <a:gd name="T64" fmla="*/ 26 w 52"/>
              <a:gd name="T65" fmla="*/ 0 h 158"/>
              <a:gd name="T66" fmla="*/ 26 w 52"/>
              <a:gd name="T67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2" h="158">
                <a:moveTo>
                  <a:pt x="26" y="0"/>
                </a:moveTo>
                <a:lnTo>
                  <a:pt x="31" y="2"/>
                </a:lnTo>
                <a:lnTo>
                  <a:pt x="36" y="6"/>
                </a:lnTo>
                <a:lnTo>
                  <a:pt x="40" y="13"/>
                </a:lnTo>
                <a:lnTo>
                  <a:pt x="44" y="23"/>
                </a:lnTo>
                <a:lnTo>
                  <a:pt x="47" y="35"/>
                </a:lnTo>
                <a:lnTo>
                  <a:pt x="49" y="48"/>
                </a:lnTo>
                <a:lnTo>
                  <a:pt x="51" y="63"/>
                </a:lnTo>
                <a:lnTo>
                  <a:pt x="52" y="79"/>
                </a:lnTo>
                <a:lnTo>
                  <a:pt x="51" y="95"/>
                </a:lnTo>
                <a:lnTo>
                  <a:pt x="49" y="109"/>
                </a:lnTo>
                <a:lnTo>
                  <a:pt x="47" y="123"/>
                </a:lnTo>
                <a:lnTo>
                  <a:pt x="44" y="134"/>
                </a:lnTo>
                <a:lnTo>
                  <a:pt x="40" y="144"/>
                </a:lnTo>
                <a:lnTo>
                  <a:pt x="36" y="151"/>
                </a:lnTo>
                <a:lnTo>
                  <a:pt x="31" y="156"/>
                </a:lnTo>
                <a:lnTo>
                  <a:pt x="26" y="158"/>
                </a:lnTo>
                <a:lnTo>
                  <a:pt x="20" y="156"/>
                </a:lnTo>
                <a:lnTo>
                  <a:pt x="16" y="151"/>
                </a:lnTo>
                <a:lnTo>
                  <a:pt x="11" y="144"/>
                </a:lnTo>
                <a:lnTo>
                  <a:pt x="8" y="134"/>
                </a:lnTo>
                <a:lnTo>
                  <a:pt x="4" y="123"/>
                </a:lnTo>
                <a:lnTo>
                  <a:pt x="1" y="109"/>
                </a:lnTo>
                <a:lnTo>
                  <a:pt x="0" y="95"/>
                </a:lnTo>
                <a:lnTo>
                  <a:pt x="0" y="79"/>
                </a:lnTo>
                <a:lnTo>
                  <a:pt x="0" y="63"/>
                </a:lnTo>
                <a:lnTo>
                  <a:pt x="1" y="48"/>
                </a:lnTo>
                <a:lnTo>
                  <a:pt x="4" y="35"/>
                </a:lnTo>
                <a:lnTo>
                  <a:pt x="8" y="23"/>
                </a:lnTo>
                <a:lnTo>
                  <a:pt x="11" y="13"/>
                </a:lnTo>
                <a:lnTo>
                  <a:pt x="16" y="6"/>
                </a:lnTo>
                <a:lnTo>
                  <a:pt x="20" y="2"/>
                </a:lnTo>
                <a:lnTo>
                  <a:pt x="26" y="0"/>
                </a:lnTo>
                <a:lnTo>
                  <a:pt x="26" y="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80" name="Freeform 32"/>
          <p:cNvSpPr>
            <a:spLocks/>
          </p:cNvSpPr>
          <p:nvPr/>
        </p:nvSpPr>
        <p:spPr bwMode="auto">
          <a:xfrm>
            <a:off x="9259888" y="5499100"/>
            <a:ext cx="249237" cy="250825"/>
          </a:xfrm>
          <a:custGeom>
            <a:avLst/>
            <a:gdLst>
              <a:gd name="T0" fmla="*/ 87 w 157"/>
              <a:gd name="T1" fmla="*/ 0 h 158"/>
              <a:gd name="T2" fmla="*/ 102 w 157"/>
              <a:gd name="T3" fmla="*/ 3 h 158"/>
              <a:gd name="T4" fmla="*/ 116 w 157"/>
              <a:gd name="T5" fmla="*/ 10 h 158"/>
              <a:gd name="T6" fmla="*/ 128 w 157"/>
              <a:gd name="T7" fmla="*/ 18 h 158"/>
              <a:gd name="T8" fmla="*/ 139 w 157"/>
              <a:gd name="T9" fmla="*/ 29 h 158"/>
              <a:gd name="T10" fmla="*/ 147 w 157"/>
              <a:gd name="T11" fmla="*/ 42 h 158"/>
              <a:gd name="T12" fmla="*/ 154 w 157"/>
              <a:gd name="T13" fmla="*/ 56 h 158"/>
              <a:gd name="T14" fmla="*/ 157 w 157"/>
              <a:gd name="T15" fmla="*/ 71 h 158"/>
              <a:gd name="T16" fmla="*/ 157 w 157"/>
              <a:gd name="T17" fmla="*/ 87 h 158"/>
              <a:gd name="T18" fmla="*/ 154 w 157"/>
              <a:gd name="T19" fmla="*/ 102 h 158"/>
              <a:gd name="T20" fmla="*/ 147 w 157"/>
              <a:gd name="T21" fmla="*/ 116 h 158"/>
              <a:gd name="T22" fmla="*/ 139 w 157"/>
              <a:gd name="T23" fmla="*/ 129 h 158"/>
              <a:gd name="T24" fmla="*/ 128 w 157"/>
              <a:gd name="T25" fmla="*/ 140 h 158"/>
              <a:gd name="T26" fmla="*/ 116 w 157"/>
              <a:gd name="T27" fmla="*/ 148 h 158"/>
              <a:gd name="T28" fmla="*/ 102 w 157"/>
              <a:gd name="T29" fmla="*/ 154 h 158"/>
              <a:gd name="T30" fmla="*/ 87 w 157"/>
              <a:gd name="T31" fmla="*/ 158 h 158"/>
              <a:gd name="T32" fmla="*/ 71 w 157"/>
              <a:gd name="T33" fmla="*/ 158 h 158"/>
              <a:gd name="T34" fmla="*/ 55 w 157"/>
              <a:gd name="T35" fmla="*/ 154 h 158"/>
              <a:gd name="T36" fmla="*/ 41 w 157"/>
              <a:gd name="T37" fmla="*/ 148 h 158"/>
              <a:gd name="T38" fmla="*/ 28 w 157"/>
              <a:gd name="T39" fmla="*/ 140 h 158"/>
              <a:gd name="T40" fmla="*/ 18 w 157"/>
              <a:gd name="T41" fmla="*/ 129 h 158"/>
              <a:gd name="T42" fmla="*/ 9 w 157"/>
              <a:gd name="T43" fmla="*/ 116 h 158"/>
              <a:gd name="T44" fmla="*/ 3 w 157"/>
              <a:gd name="T45" fmla="*/ 102 h 158"/>
              <a:gd name="T46" fmla="*/ 1 w 157"/>
              <a:gd name="T47" fmla="*/ 87 h 158"/>
              <a:gd name="T48" fmla="*/ 1 w 157"/>
              <a:gd name="T49" fmla="*/ 71 h 158"/>
              <a:gd name="T50" fmla="*/ 3 w 157"/>
              <a:gd name="T51" fmla="*/ 56 h 158"/>
              <a:gd name="T52" fmla="*/ 9 w 157"/>
              <a:gd name="T53" fmla="*/ 42 h 158"/>
              <a:gd name="T54" fmla="*/ 18 w 157"/>
              <a:gd name="T55" fmla="*/ 29 h 158"/>
              <a:gd name="T56" fmla="*/ 28 w 157"/>
              <a:gd name="T57" fmla="*/ 18 h 158"/>
              <a:gd name="T58" fmla="*/ 41 w 157"/>
              <a:gd name="T59" fmla="*/ 10 h 158"/>
              <a:gd name="T60" fmla="*/ 55 w 157"/>
              <a:gd name="T61" fmla="*/ 3 h 158"/>
              <a:gd name="T62" fmla="*/ 71 w 157"/>
              <a:gd name="T63" fmla="*/ 0 h 158"/>
              <a:gd name="T64" fmla="*/ 79 w 157"/>
              <a:gd name="T6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7" h="158">
                <a:moveTo>
                  <a:pt x="79" y="0"/>
                </a:moveTo>
                <a:lnTo>
                  <a:pt x="87" y="0"/>
                </a:lnTo>
                <a:lnTo>
                  <a:pt x="94" y="2"/>
                </a:lnTo>
                <a:lnTo>
                  <a:pt x="102" y="3"/>
                </a:lnTo>
                <a:lnTo>
                  <a:pt x="109" y="6"/>
                </a:lnTo>
                <a:lnTo>
                  <a:pt x="116" y="10"/>
                </a:lnTo>
                <a:lnTo>
                  <a:pt x="122" y="13"/>
                </a:lnTo>
                <a:lnTo>
                  <a:pt x="128" y="18"/>
                </a:lnTo>
                <a:lnTo>
                  <a:pt x="134" y="23"/>
                </a:lnTo>
                <a:lnTo>
                  <a:pt x="139" y="29"/>
                </a:lnTo>
                <a:lnTo>
                  <a:pt x="144" y="35"/>
                </a:lnTo>
                <a:lnTo>
                  <a:pt x="147" y="42"/>
                </a:lnTo>
                <a:lnTo>
                  <a:pt x="151" y="48"/>
                </a:lnTo>
                <a:lnTo>
                  <a:pt x="154" y="56"/>
                </a:lnTo>
                <a:lnTo>
                  <a:pt x="155" y="63"/>
                </a:lnTo>
                <a:lnTo>
                  <a:pt x="157" y="71"/>
                </a:lnTo>
                <a:lnTo>
                  <a:pt x="157" y="79"/>
                </a:lnTo>
                <a:lnTo>
                  <a:pt x="157" y="87"/>
                </a:lnTo>
                <a:lnTo>
                  <a:pt x="155" y="95"/>
                </a:lnTo>
                <a:lnTo>
                  <a:pt x="154" y="102"/>
                </a:lnTo>
                <a:lnTo>
                  <a:pt x="151" y="109"/>
                </a:lnTo>
                <a:lnTo>
                  <a:pt x="147" y="116"/>
                </a:lnTo>
                <a:lnTo>
                  <a:pt x="144" y="123"/>
                </a:lnTo>
                <a:lnTo>
                  <a:pt x="139" y="129"/>
                </a:lnTo>
                <a:lnTo>
                  <a:pt x="134" y="134"/>
                </a:lnTo>
                <a:lnTo>
                  <a:pt x="128" y="140"/>
                </a:lnTo>
                <a:lnTo>
                  <a:pt x="122" y="144"/>
                </a:lnTo>
                <a:lnTo>
                  <a:pt x="116" y="148"/>
                </a:lnTo>
                <a:lnTo>
                  <a:pt x="109" y="151"/>
                </a:lnTo>
                <a:lnTo>
                  <a:pt x="102" y="154"/>
                </a:lnTo>
                <a:lnTo>
                  <a:pt x="94" y="156"/>
                </a:lnTo>
                <a:lnTo>
                  <a:pt x="87" y="158"/>
                </a:lnTo>
                <a:lnTo>
                  <a:pt x="79" y="158"/>
                </a:lnTo>
                <a:lnTo>
                  <a:pt x="71" y="158"/>
                </a:lnTo>
                <a:lnTo>
                  <a:pt x="63" y="156"/>
                </a:lnTo>
                <a:lnTo>
                  <a:pt x="55" y="154"/>
                </a:lnTo>
                <a:lnTo>
                  <a:pt x="48" y="151"/>
                </a:lnTo>
                <a:lnTo>
                  <a:pt x="41" y="148"/>
                </a:lnTo>
                <a:lnTo>
                  <a:pt x="35" y="144"/>
                </a:lnTo>
                <a:lnTo>
                  <a:pt x="28" y="140"/>
                </a:lnTo>
                <a:lnTo>
                  <a:pt x="24" y="134"/>
                </a:lnTo>
                <a:lnTo>
                  <a:pt x="18" y="129"/>
                </a:lnTo>
                <a:lnTo>
                  <a:pt x="13" y="123"/>
                </a:lnTo>
                <a:lnTo>
                  <a:pt x="9" y="116"/>
                </a:lnTo>
                <a:lnTo>
                  <a:pt x="6" y="109"/>
                </a:lnTo>
                <a:lnTo>
                  <a:pt x="3" y="102"/>
                </a:lnTo>
                <a:lnTo>
                  <a:pt x="2" y="95"/>
                </a:lnTo>
                <a:lnTo>
                  <a:pt x="1" y="87"/>
                </a:lnTo>
                <a:lnTo>
                  <a:pt x="0" y="79"/>
                </a:lnTo>
                <a:lnTo>
                  <a:pt x="1" y="71"/>
                </a:lnTo>
                <a:lnTo>
                  <a:pt x="2" y="63"/>
                </a:lnTo>
                <a:lnTo>
                  <a:pt x="3" y="56"/>
                </a:lnTo>
                <a:lnTo>
                  <a:pt x="6" y="48"/>
                </a:lnTo>
                <a:lnTo>
                  <a:pt x="9" y="42"/>
                </a:lnTo>
                <a:lnTo>
                  <a:pt x="13" y="35"/>
                </a:lnTo>
                <a:lnTo>
                  <a:pt x="18" y="29"/>
                </a:lnTo>
                <a:lnTo>
                  <a:pt x="24" y="23"/>
                </a:lnTo>
                <a:lnTo>
                  <a:pt x="28" y="18"/>
                </a:lnTo>
                <a:lnTo>
                  <a:pt x="35" y="13"/>
                </a:lnTo>
                <a:lnTo>
                  <a:pt x="41" y="10"/>
                </a:lnTo>
                <a:lnTo>
                  <a:pt x="48" y="6"/>
                </a:lnTo>
                <a:lnTo>
                  <a:pt x="55" y="3"/>
                </a:lnTo>
                <a:lnTo>
                  <a:pt x="63" y="2"/>
                </a:lnTo>
                <a:lnTo>
                  <a:pt x="71" y="0"/>
                </a:lnTo>
                <a:lnTo>
                  <a:pt x="79" y="0"/>
                </a:lnTo>
                <a:lnTo>
                  <a:pt x="79" y="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81" name="Freeform 33"/>
          <p:cNvSpPr>
            <a:spLocks/>
          </p:cNvSpPr>
          <p:nvPr/>
        </p:nvSpPr>
        <p:spPr bwMode="auto">
          <a:xfrm>
            <a:off x="9302750" y="5499100"/>
            <a:ext cx="163513" cy="250825"/>
          </a:xfrm>
          <a:custGeom>
            <a:avLst/>
            <a:gdLst>
              <a:gd name="T0" fmla="*/ 57 w 103"/>
              <a:gd name="T1" fmla="*/ 0 h 158"/>
              <a:gd name="T2" fmla="*/ 67 w 103"/>
              <a:gd name="T3" fmla="*/ 3 h 158"/>
              <a:gd name="T4" fmla="*/ 76 w 103"/>
              <a:gd name="T5" fmla="*/ 10 h 158"/>
              <a:gd name="T6" fmla="*/ 84 w 103"/>
              <a:gd name="T7" fmla="*/ 18 h 158"/>
              <a:gd name="T8" fmla="*/ 91 w 103"/>
              <a:gd name="T9" fmla="*/ 29 h 158"/>
              <a:gd name="T10" fmla="*/ 97 w 103"/>
              <a:gd name="T11" fmla="*/ 42 h 158"/>
              <a:gd name="T12" fmla="*/ 101 w 103"/>
              <a:gd name="T13" fmla="*/ 56 h 158"/>
              <a:gd name="T14" fmla="*/ 103 w 103"/>
              <a:gd name="T15" fmla="*/ 71 h 158"/>
              <a:gd name="T16" fmla="*/ 103 w 103"/>
              <a:gd name="T17" fmla="*/ 87 h 158"/>
              <a:gd name="T18" fmla="*/ 101 w 103"/>
              <a:gd name="T19" fmla="*/ 102 h 158"/>
              <a:gd name="T20" fmla="*/ 97 w 103"/>
              <a:gd name="T21" fmla="*/ 116 h 158"/>
              <a:gd name="T22" fmla="*/ 91 w 103"/>
              <a:gd name="T23" fmla="*/ 129 h 158"/>
              <a:gd name="T24" fmla="*/ 84 w 103"/>
              <a:gd name="T25" fmla="*/ 140 h 158"/>
              <a:gd name="T26" fmla="*/ 76 w 103"/>
              <a:gd name="T27" fmla="*/ 148 h 158"/>
              <a:gd name="T28" fmla="*/ 67 w 103"/>
              <a:gd name="T29" fmla="*/ 154 h 158"/>
              <a:gd name="T30" fmla="*/ 57 w 103"/>
              <a:gd name="T31" fmla="*/ 158 h 158"/>
              <a:gd name="T32" fmla="*/ 46 w 103"/>
              <a:gd name="T33" fmla="*/ 158 h 158"/>
              <a:gd name="T34" fmla="*/ 36 w 103"/>
              <a:gd name="T35" fmla="*/ 154 h 158"/>
              <a:gd name="T36" fmla="*/ 27 w 103"/>
              <a:gd name="T37" fmla="*/ 148 h 158"/>
              <a:gd name="T38" fmla="*/ 18 w 103"/>
              <a:gd name="T39" fmla="*/ 140 h 158"/>
              <a:gd name="T40" fmla="*/ 11 w 103"/>
              <a:gd name="T41" fmla="*/ 129 h 158"/>
              <a:gd name="T42" fmla="*/ 6 w 103"/>
              <a:gd name="T43" fmla="*/ 116 h 158"/>
              <a:gd name="T44" fmla="*/ 2 w 103"/>
              <a:gd name="T45" fmla="*/ 102 h 158"/>
              <a:gd name="T46" fmla="*/ 0 w 103"/>
              <a:gd name="T47" fmla="*/ 87 h 158"/>
              <a:gd name="T48" fmla="*/ 0 w 103"/>
              <a:gd name="T49" fmla="*/ 71 h 158"/>
              <a:gd name="T50" fmla="*/ 2 w 103"/>
              <a:gd name="T51" fmla="*/ 56 h 158"/>
              <a:gd name="T52" fmla="*/ 6 w 103"/>
              <a:gd name="T53" fmla="*/ 42 h 158"/>
              <a:gd name="T54" fmla="*/ 11 w 103"/>
              <a:gd name="T55" fmla="*/ 29 h 158"/>
              <a:gd name="T56" fmla="*/ 18 w 103"/>
              <a:gd name="T57" fmla="*/ 18 h 158"/>
              <a:gd name="T58" fmla="*/ 27 w 103"/>
              <a:gd name="T59" fmla="*/ 10 h 158"/>
              <a:gd name="T60" fmla="*/ 36 w 103"/>
              <a:gd name="T61" fmla="*/ 3 h 158"/>
              <a:gd name="T62" fmla="*/ 46 w 103"/>
              <a:gd name="T63" fmla="*/ 0 h 158"/>
              <a:gd name="T64" fmla="*/ 52 w 103"/>
              <a:gd name="T6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3" h="158">
                <a:moveTo>
                  <a:pt x="52" y="0"/>
                </a:moveTo>
                <a:lnTo>
                  <a:pt x="57" y="0"/>
                </a:lnTo>
                <a:lnTo>
                  <a:pt x="62" y="2"/>
                </a:lnTo>
                <a:lnTo>
                  <a:pt x="67" y="3"/>
                </a:lnTo>
                <a:lnTo>
                  <a:pt x="72" y="6"/>
                </a:lnTo>
                <a:lnTo>
                  <a:pt x="76" y="10"/>
                </a:lnTo>
                <a:lnTo>
                  <a:pt x="80" y="13"/>
                </a:lnTo>
                <a:lnTo>
                  <a:pt x="84" y="18"/>
                </a:lnTo>
                <a:lnTo>
                  <a:pt x="88" y="23"/>
                </a:lnTo>
                <a:lnTo>
                  <a:pt x="91" y="29"/>
                </a:lnTo>
                <a:lnTo>
                  <a:pt x="94" y="35"/>
                </a:lnTo>
                <a:lnTo>
                  <a:pt x="97" y="42"/>
                </a:lnTo>
                <a:lnTo>
                  <a:pt x="99" y="48"/>
                </a:lnTo>
                <a:lnTo>
                  <a:pt x="101" y="56"/>
                </a:lnTo>
                <a:lnTo>
                  <a:pt x="102" y="63"/>
                </a:lnTo>
                <a:lnTo>
                  <a:pt x="103" y="71"/>
                </a:lnTo>
                <a:lnTo>
                  <a:pt x="103" y="79"/>
                </a:lnTo>
                <a:lnTo>
                  <a:pt x="103" y="87"/>
                </a:lnTo>
                <a:lnTo>
                  <a:pt x="102" y="95"/>
                </a:lnTo>
                <a:lnTo>
                  <a:pt x="101" y="102"/>
                </a:lnTo>
                <a:lnTo>
                  <a:pt x="99" y="109"/>
                </a:lnTo>
                <a:lnTo>
                  <a:pt x="97" y="116"/>
                </a:lnTo>
                <a:lnTo>
                  <a:pt x="94" y="123"/>
                </a:lnTo>
                <a:lnTo>
                  <a:pt x="91" y="129"/>
                </a:lnTo>
                <a:lnTo>
                  <a:pt x="88" y="134"/>
                </a:lnTo>
                <a:lnTo>
                  <a:pt x="84" y="140"/>
                </a:lnTo>
                <a:lnTo>
                  <a:pt x="80" y="144"/>
                </a:lnTo>
                <a:lnTo>
                  <a:pt x="76" y="148"/>
                </a:lnTo>
                <a:lnTo>
                  <a:pt x="72" y="151"/>
                </a:lnTo>
                <a:lnTo>
                  <a:pt x="67" y="154"/>
                </a:lnTo>
                <a:lnTo>
                  <a:pt x="62" y="156"/>
                </a:lnTo>
                <a:lnTo>
                  <a:pt x="57" y="158"/>
                </a:lnTo>
                <a:lnTo>
                  <a:pt x="52" y="158"/>
                </a:lnTo>
                <a:lnTo>
                  <a:pt x="46" y="158"/>
                </a:lnTo>
                <a:lnTo>
                  <a:pt x="41" y="156"/>
                </a:lnTo>
                <a:lnTo>
                  <a:pt x="36" y="154"/>
                </a:lnTo>
                <a:lnTo>
                  <a:pt x="32" y="151"/>
                </a:lnTo>
                <a:lnTo>
                  <a:pt x="27" y="148"/>
                </a:lnTo>
                <a:lnTo>
                  <a:pt x="22" y="144"/>
                </a:lnTo>
                <a:lnTo>
                  <a:pt x="18" y="140"/>
                </a:lnTo>
                <a:lnTo>
                  <a:pt x="15" y="134"/>
                </a:lnTo>
                <a:lnTo>
                  <a:pt x="11" y="129"/>
                </a:lnTo>
                <a:lnTo>
                  <a:pt x="9" y="123"/>
                </a:lnTo>
                <a:lnTo>
                  <a:pt x="6" y="116"/>
                </a:lnTo>
                <a:lnTo>
                  <a:pt x="3" y="109"/>
                </a:lnTo>
                <a:lnTo>
                  <a:pt x="2" y="102"/>
                </a:lnTo>
                <a:lnTo>
                  <a:pt x="1" y="95"/>
                </a:lnTo>
                <a:lnTo>
                  <a:pt x="0" y="87"/>
                </a:lnTo>
                <a:lnTo>
                  <a:pt x="0" y="79"/>
                </a:lnTo>
                <a:lnTo>
                  <a:pt x="0" y="71"/>
                </a:lnTo>
                <a:lnTo>
                  <a:pt x="1" y="63"/>
                </a:lnTo>
                <a:lnTo>
                  <a:pt x="2" y="56"/>
                </a:lnTo>
                <a:lnTo>
                  <a:pt x="3" y="48"/>
                </a:lnTo>
                <a:lnTo>
                  <a:pt x="6" y="42"/>
                </a:lnTo>
                <a:lnTo>
                  <a:pt x="9" y="35"/>
                </a:lnTo>
                <a:lnTo>
                  <a:pt x="11" y="29"/>
                </a:lnTo>
                <a:lnTo>
                  <a:pt x="15" y="23"/>
                </a:lnTo>
                <a:lnTo>
                  <a:pt x="18" y="18"/>
                </a:lnTo>
                <a:lnTo>
                  <a:pt x="22" y="13"/>
                </a:lnTo>
                <a:lnTo>
                  <a:pt x="27" y="10"/>
                </a:lnTo>
                <a:lnTo>
                  <a:pt x="32" y="6"/>
                </a:lnTo>
                <a:lnTo>
                  <a:pt x="36" y="3"/>
                </a:lnTo>
                <a:lnTo>
                  <a:pt x="41" y="2"/>
                </a:lnTo>
                <a:lnTo>
                  <a:pt x="46" y="0"/>
                </a:lnTo>
                <a:lnTo>
                  <a:pt x="52" y="0"/>
                </a:lnTo>
                <a:lnTo>
                  <a:pt x="52" y="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82" name="Freeform 34"/>
          <p:cNvSpPr>
            <a:spLocks/>
          </p:cNvSpPr>
          <p:nvPr/>
        </p:nvSpPr>
        <p:spPr bwMode="auto">
          <a:xfrm>
            <a:off x="9232900" y="5483225"/>
            <a:ext cx="304800" cy="295275"/>
          </a:xfrm>
          <a:custGeom>
            <a:avLst/>
            <a:gdLst>
              <a:gd name="T0" fmla="*/ 93 w 192"/>
              <a:gd name="T1" fmla="*/ 185 h 186"/>
              <a:gd name="T2" fmla="*/ 90 w 192"/>
              <a:gd name="T3" fmla="*/ 183 h 186"/>
              <a:gd name="T4" fmla="*/ 87 w 192"/>
              <a:gd name="T5" fmla="*/ 181 h 186"/>
              <a:gd name="T6" fmla="*/ 80 w 192"/>
              <a:gd name="T7" fmla="*/ 180 h 186"/>
              <a:gd name="T8" fmla="*/ 74 w 192"/>
              <a:gd name="T9" fmla="*/ 180 h 186"/>
              <a:gd name="T10" fmla="*/ 68 w 192"/>
              <a:gd name="T11" fmla="*/ 179 h 186"/>
              <a:gd name="T12" fmla="*/ 61 w 192"/>
              <a:gd name="T13" fmla="*/ 179 h 186"/>
              <a:gd name="T14" fmla="*/ 55 w 192"/>
              <a:gd name="T15" fmla="*/ 178 h 186"/>
              <a:gd name="T16" fmla="*/ 46 w 192"/>
              <a:gd name="T17" fmla="*/ 179 h 186"/>
              <a:gd name="T18" fmla="*/ 36 w 192"/>
              <a:gd name="T19" fmla="*/ 179 h 186"/>
              <a:gd name="T20" fmla="*/ 26 w 192"/>
              <a:gd name="T21" fmla="*/ 180 h 186"/>
              <a:gd name="T22" fmla="*/ 17 w 192"/>
              <a:gd name="T23" fmla="*/ 181 h 186"/>
              <a:gd name="T24" fmla="*/ 7 w 192"/>
              <a:gd name="T25" fmla="*/ 181 h 186"/>
              <a:gd name="T26" fmla="*/ 0 w 192"/>
              <a:gd name="T27" fmla="*/ 1 h 186"/>
              <a:gd name="T28" fmla="*/ 8 w 192"/>
              <a:gd name="T29" fmla="*/ 1 h 186"/>
              <a:gd name="T30" fmla="*/ 14 w 192"/>
              <a:gd name="T31" fmla="*/ 1 h 186"/>
              <a:gd name="T32" fmla="*/ 20 w 192"/>
              <a:gd name="T33" fmla="*/ 1 h 186"/>
              <a:gd name="T34" fmla="*/ 25 w 192"/>
              <a:gd name="T35" fmla="*/ 1 h 186"/>
              <a:gd name="T36" fmla="*/ 32 w 192"/>
              <a:gd name="T37" fmla="*/ 1 h 186"/>
              <a:gd name="T38" fmla="*/ 42 w 192"/>
              <a:gd name="T39" fmla="*/ 1 h 186"/>
              <a:gd name="T40" fmla="*/ 52 w 192"/>
              <a:gd name="T41" fmla="*/ 0 h 186"/>
              <a:gd name="T42" fmla="*/ 61 w 192"/>
              <a:gd name="T43" fmla="*/ 0 h 186"/>
              <a:gd name="T44" fmla="*/ 71 w 192"/>
              <a:gd name="T45" fmla="*/ 0 h 186"/>
              <a:gd name="T46" fmla="*/ 81 w 192"/>
              <a:gd name="T47" fmla="*/ 0 h 186"/>
              <a:gd name="T48" fmla="*/ 88 w 192"/>
              <a:gd name="T49" fmla="*/ 0 h 186"/>
              <a:gd name="T50" fmla="*/ 90 w 192"/>
              <a:gd name="T51" fmla="*/ 0 h 186"/>
              <a:gd name="T52" fmla="*/ 92 w 192"/>
              <a:gd name="T53" fmla="*/ 2 h 186"/>
              <a:gd name="T54" fmla="*/ 95 w 192"/>
              <a:gd name="T55" fmla="*/ 7 h 186"/>
              <a:gd name="T56" fmla="*/ 96 w 192"/>
              <a:gd name="T57" fmla="*/ 9 h 186"/>
              <a:gd name="T58" fmla="*/ 98 w 192"/>
              <a:gd name="T59" fmla="*/ 3 h 186"/>
              <a:gd name="T60" fmla="*/ 101 w 192"/>
              <a:gd name="T61" fmla="*/ 1 h 186"/>
              <a:gd name="T62" fmla="*/ 103 w 192"/>
              <a:gd name="T63" fmla="*/ 0 h 186"/>
              <a:gd name="T64" fmla="*/ 107 w 192"/>
              <a:gd name="T65" fmla="*/ 0 h 186"/>
              <a:gd name="T66" fmla="*/ 117 w 192"/>
              <a:gd name="T67" fmla="*/ 0 h 186"/>
              <a:gd name="T68" fmla="*/ 127 w 192"/>
              <a:gd name="T69" fmla="*/ 0 h 186"/>
              <a:gd name="T70" fmla="*/ 137 w 192"/>
              <a:gd name="T71" fmla="*/ 0 h 186"/>
              <a:gd name="T72" fmla="*/ 147 w 192"/>
              <a:gd name="T73" fmla="*/ 1 h 186"/>
              <a:gd name="T74" fmla="*/ 156 w 192"/>
              <a:gd name="T75" fmla="*/ 1 h 186"/>
              <a:gd name="T76" fmla="*/ 164 w 192"/>
              <a:gd name="T77" fmla="*/ 1 h 186"/>
              <a:gd name="T78" fmla="*/ 170 w 192"/>
              <a:gd name="T79" fmla="*/ 1 h 186"/>
              <a:gd name="T80" fmla="*/ 175 w 192"/>
              <a:gd name="T81" fmla="*/ 1 h 186"/>
              <a:gd name="T82" fmla="*/ 181 w 192"/>
              <a:gd name="T83" fmla="*/ 1 h 186"/>
              <a:gd name="T84" fmla="*/ 189 w 192"/>
              <a:gd name="T85" fmla="*/ 1 h 186"/>
              <a:gd name="T86" fmla="*/ 188 w 192"/>
              <a:gd name="T87" fmla="*/ 181 h 186"/>
              <a:gd name="T88" fmla="*/ 178 w 192"/>
              <a:gd name="T89" fmla="*/ 181 h 186"/>
              <a:gd name="T90" fmla="*/ 169 w 192"/>
              <a:gd name="T91" fmla="*/ 180 h 186"/>
              <a:gd name="T92" fmla="*/ 159 w 192"/>
              <a:gd name="T93" fmla="*/ 179 h 186"/>
              <a:gd name="T94" fmla="*/ 148 w 192"/>
              <a:gd name="T95" fmla="*/ 179 h 186"/>
              <a:gd name="T96" fmla="*/ 138 w 192"/>
              <a:gd name="T97" fmla="*/ 178 h 186"/>
              <a:gd name="T98" fmla="*/ 132 w 192"/>
              <a:gd name="T99" fmla="*/ 179 h 186"/>
              <a:gd name="T100" fmla="*/ 125 w 192"/>
              <a:gd name="T101" fmla="*/ 179 h 186"/>
              <a:gd name="T102" fmla="*/ 119 w 192"/>
              <a:gd name="T103" fmla="*/ 179 h 186"/>
              <a:gd name="T104" fmla="*/ 114 w 192"/>
              <a:gd name="T105" fmla="*/ 180 h 186"/>
              <a:gd name="T106" fmla="*/ 107 w 192"/>
              <a:gd name="T107" fmla="*/ 181 h 186"/>
              <a:gd name="T108" fmla="*/ 102 w 192"/>
              <a:gd name="T109" fmla="*/ 182 h 186"/>
              <a:gd name="T110" fmla="*/ 99 w 192"/>
              <a:gd name="T111" fmla="*/ 185 h 186"/>
              <a:gd name="T112" fmla="*/ 96 w 192"/>
              <a:gd name="T113" fmla="*/ 18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2" h="186">
                <a:moveTo>
                  <a:pt x="96" y="186"/>
                </a:moveTo>
                <a:lnTo>
                  <a:pt x="95" y="186"/>
                </a:lnTo>
                <a:lnTo>
                  <a:pt x="93" y="185"/>
                </a:lnTo>
                <a:lnTo>
                  <a:pt x="92" y="185"/>
                </a:lnTo>
                <a:lnTo>
                  <a:pt x="91" y="183"/>
                </a:lnTo>
                <a:lnTo>
                  <a:pt x="90" y="183"/>
                </a:lnTo>
                <a:lnTo>
                  <a:pt x="89" y="182"/>
                </a:lnTo>
                <a:lnTo>
                  <a:pt x="88" y="181"/>
                </a:lnTo>
                <a:lnTo>
                  <a:pt x="87" y="181"/>
                </a:lnTo>
                <a:lnTo>
                  <a:pt x="84" y="181"/>
                </a:lnTo>
                <a:lnTo>
                  <a:pt x="82" y="181"/>
                </a:lnTo>
                <a:lnTo>
                  <a:pt x="80" y="180"/>
                </a:lnTo>
                <a:lnTo>
                  <a:pt x="78" y="180"/>
                </a:lnTo>
                <a:lnTo>
                  <a:pt x="77" y="180"/>
                </a:lnTo>
                <a:lnTo>
                  <a:pt x="74" y="180"/>
                </a:lnTo>
                <a:lnTo>
                  <a:pt x="72" y="179"/>
                </a:lnTo>
                <a:lnTo>
                  <a:pt x="70" y="179"/>
                </a:lnTo>
                <a:lnTo>
                  <a:pt x="68" y="179"/>
                </a:lnTo>
                <a:lnTo>
                  <a:pt x="66" y="179"/>
                </a:lnTo>
                <a:lnTo>
                  <a:pt x="64" y="179"/>
                </a:lnTo>
                <a:lnTo>
                  <a:pt x="61" y="179"/>
                </a:lnTo>
                <a:lnTo>
                  <a:pt x="59" y="179"/>
                </a:lnTo>
                <a:lnTo>
                  <a:pt x="57" y="179"/>
                </a:lnTo>
                <a:lnTo>
                  <a:pt x="55" y="178"/>
                </a:lnTo>
                <a:lnTo>
                  <a:pt x="54" y="178"/>
                </a:lnTo>
                <a:lnTo>
                  <a:pt x="50" y="178"/>
                </a:lnTo>
                <a:lnTo>
                  <a:pt x="46" y="179"/>
                </a:lnTo>
                <a:lnTo>
                  <a:pt x="43" y="179"/>
                </a:lnTo>
                <a:lnTo>
                  <a:pt x="40" y="179"/>
                </a:lnTo>
                <a:lnTo>
                  <a:pt x="36" y="179"/>
                </a:lnTo>
                <a:lnTo>
                  <a:pt x="33" y="179"/>
                </a:lnTo>
                <a:lnTo>
                  <a:pt x="30" y="179"/>
                </a:lnTo>
                <a:lnTo>
                  <a:pt x="26" y="180"/>
                </a:lnTo>
                <a:lnTo>
                  <a:pt x="23" y="180"/>
                </a:lnTo>
                <a:lnTo>
                  <a:pt x="20" y="180"/>
                </a:lnTo>
                <a:lnTo>
                  <a:pt x="17" y="181"/>
                </a:lnTo>
                <a:lnTo>
                  <a:pt x="12" y="181"/>
                </a:lnTo>
                <a:lnTo>
                  <a:pt x="10" y="181"/>
                </a:lnTo>
                <a:lnTo>
                  <a:pt x="7" y="181"/>
                </a:lnTo>
                <a:lnTo>
                  <a:pt x="3" y="181"/>
                </a:lnTo>
                <a:lnTo>
                  <a:pt x="0" y="181"/>
                </a:lnTo>
                <a:lnTo>
                  <a:pt x="0" y="1"/>
                </a:lnTo>
                <a:lnTo>
                  <a:pt x="2" y="1"/>
                </a:lnTo>
                <a:lnTo>
                  <a:pt x="6" y="1"/>
                </a:lnTo>
                <a:lnTo>
                  <a:pt x="8" y="1"/>
                </a:lnTo>
                <a:lnTo>
                  <a:pt x="10" y="1"/>
                </a:lnTo>
                <a:lnTo>
                  <a:pt x="12" y="1"/>
                </a:lnTo>
                <a:lnTo>
                  <a:pt x="14" y="1"/>
                </a:lnTo>
                <a:lnTo>
                  <a:pt x="16" y="1"/>
                </a:lnTo>
                <a:lnTo>
                  <a:pt x="18" y="1"/>
                </a:lnTo>
                <a:lnTo>
                  <a:pt x="20" y="1"/>
                </a:lnTo>
                <a:lnTo>
                  <a:pt x="21" y="1"/>
                </a:lnTo>
                <a:lnTo>
                  <a:pt x="23" y="1"/>
                </a:lnTo>
                <a:lnTo>
                  <a:pt x="25" y="1"/>
                </a:lnTo>
                <a:lnTo>
                  <a:pt x="28" y="1"/>
                </a:lnTo>
                <a:lnTo>
                  <a:pt x="30" y="1"/>
                </a:lnTo>
                <a:lnTo>
                  <a:pt x="32" y="1"/>
                </a:lnTo>
                <a:lnTo>
                  <a:pt x="35" y="1"/>
                </a:lnTo>
                <a:lnTo>
                  <a:pt x="38" y="1"/>
                </a:lnTo>
                <a:lnTo>
                  <a:pt x="42" y="1"/>
                </a:lnTo>
                <a:lnTo>
                  <a:pt x="44" y="1"/>
                </a:lnTo>
                <a:lnTo>
                  <a:pt x="47" y="0"/>
                </a:lnTo>
                <a:lnTo>
                  <a:pt x="52" y="0"/>
                </a:lnTo>
                <a:lnTo>
                  <a:pt x="55" y="0"/>
                </a:lnTo>
                <a:lnTo>
                  <a:pt x="57" y="0"/>
                </a:lnTo>
                <a:lnTo>
                  <a:pt x="61" y="0"/>
                </a:lnTo>
                <a:lnTo>
                  <a:pt x="65" y="0"/>
                </a:lnTo>
                <a:lnTo>
                  <a:pt x="68" y="0"/>
                </a:lnTo>
                <a:lnTo>
                  <a:pt x="71" y="0"/>
                </a:lnTo>
                <a:lnTo>
                  <a:pt x="74" y="0"/>
                </a:lnTo>
                <a:lnTo>
                  <a:pt x="78" y="0"/>
                </a:lnTo>
                <a:lnTo>
                  <a:pt x="81" y="0"/>
                </a:lnTo>
                <a:lnTo>
                  <a:pt x="84" y="0"/>
                </a:lnTo>
                <a:lnTo>
                  <a:pt x="88" y="0"/>
                </a:lnTo>
                <a:lnTo>
                  <a:pt x="88" y="0"/>
                </a:lnTo>
                <a:lnTo>
                  <a:pt x="89" y="0"/>
                </a:lnTo>
                <a:lnTo>
                  <a:pt x="89" y="0"/>
                </a:lnTo>
                <a:lnTo>
                  <a:pt x="90" y="0"/>
                </a:lnTo>
                <a:lnTo>
                  <a:pt x="91" y="1"/>
                </a:lnTo>
                <a:lnTo>
                  <a:pt x="92" y="2"/>
                </a:lnTo>
                <a:lnTo>
                  <a:pt x="92" y="2"/>
                </a:lnTo>
                <a:lnTo>
                  <a:pt x="93" y="3"/>
                </a:lnTo>
                <a:lnTo>
                  <a:pt x="95" y="5"/>
                </a:lnTo>
                <a:lnTo>
                  <a:pt x="95" y="7"/>
                </a:lnTo>
                <a:lnTo>
                  <a:pt x="95" y="9"/>
                </a:lnTo>
                <a:lnTo>
                  <a:pt x="96" y="10"/>
                </a:lnTo>
                <a:lnTo>
                  <a:pt x="96" y="9"/>
                </a:lnTo>
                <a:lnTo>
                  <a:pt x="96" y="7"/>
                </a:lnTo>
                <a:lnTo>
                  <a:pt x="97" y="5"/>
                </a:lnTo>
                <a:lnTo>
                  <a:pt x="98" y="3"/>
                </a:lnTo>
                <a:lnTo>
                  <a:pt x="98" y="2"/>
                </a:lnTo>
                <a:lnTo>
                  <a:pt x="100" y="2"/>
                </a:lnTo>
                <a:lnTo>
                  <a:pt x="101" y="1"/>
                </a:lnTo>
                <a:lnTo>
                  <a:pt x="102" y="0"/>
                </a:lnTo>
                <a:lnTo>
                  <a:pt x="102" y="0"/>
                </a:lnTo>
                <a:lnTo>
                  <a:pt x="103" y="0"/>
                </a:lnTo>
                <a:lnTo>
                  <a:pt x="104" y="0"/>
                </a:lnTo>
                <a:lnTo>
                  <a:pt x="104" y="0"/>
                </a:lnTo>
                <a:lnTo>
                  <a:pt x="107" y="0"/>
                </a:lnTo>
                <a:lnTo>
                  <a:pt x="110" y="0"/>
                </a:lnTo>
                <a:lnTo>
                  <a:pt x="114" y="0"/>
                </a:lnTo>
                <a:lnTo>
                  <a:pt x="117" y="0"/>
                </a:lnTo>
                <a:lnTo>
                  <a:pt x="120" y="0"/>
                </a:lnTo>
                <a:lnTo>
                  <a:pt x="123" y="0"/>
                </a:lnTo>
                <a:lnTo>
                  <a:pt x="127" y="0"/>
                </a:lnTo>
                <a:lnTo>
                  <a:pt x="130" y="0"/>
                </a:lnTo>
                <a:lnTo>
                  <a:pt x="134" y="0"/>
                </a:lnTo>
                <a:lnTo>
                  <a:pt x="137" y="0"/>
                </a:lnTo>
                <a:lnTo>
                  <a:pt x="141" y="1"/>
                </a:lnTo>
                <a:lnTo>
                  <a:pt x="144" y="1"/>
                </a:lnTo>
                <a:lnTo>
                  <a:pt x="147" y="1"/>
                </a:lnTo>
                <a:lnTo>
                  <a:pt x="150" y="1"/>
                </a:lnTo>
                <a:lnTo>
                  <a:pt x="153" y="1"/>
                </a:lnTo>
                <a:lnTo>
                  <a:pt x="156" y="1"/>
                </a:lnTo>
                <a:lnTo>
                  <a:pt x="159" y="1"/>
                </a:lnTo>
                <a:lnTo>
                  <a:pt x="162" y="1"/>
                </a:lnTo>
                <a:lnTo>
                  <a:pt x="164" y="1"/>
                </a:lnTo>
                <a:lnTo>
                  <a:pt x="166" y="1"/>
                </a:lnTo>
                <a:lnTo>
                  <a:pt x="168" y="1"/>
                </a:lnTo>
                <a:lnTo>
                  <a:pt x="170" y="1"/>
                </a:lnTo>
                <a:lnTo>
                  <a:pt x="172" y="1"/>
                </a:lnTo>
                <a:lnTo>
                  <a:pt x="174" y="1"/>
                </a:lnTo>
                <a:lnTo>
                  <a:pt x="175" y="1"/>
                </a:lnTo>
                <a:lnTo>
                  <a:pt x="178" y="1"/>
                </a:lnTo>
                <a:lnTo>
                  <a:pt x="180" y="1"/>
                </a:lnTo>
                <a:lnTo>
                  <a:pt x="181" y="1"/>
                </a:lnTo>
                <a:lnTo>
                  <a:pt x="184" y="1"/>
                </a:lnTo>
                <a:lnTo>
                  <a:pt x="186" y="1"/>
                </a:lnTo>
                <a:lnTo>
                  <a:pt x="189" y="1"/>
                </a:lnTo>
                <a:lnTo>
                  <a:pt x="192" y="1"/>
                </a:lnTo>
                <a:lnTo>
                  <a:pt x="192" y="181"/>
                </a:lnTo>
                <a:lnTo>
                  <a:pt x="188" y="181"/>
                </a:lnTo>
                <a:lnTo>
                  <a:pt x="185" y="181"/>
                </a:lnTo>
                <a:lnTo>
                  <a:pt x="181" y="181"/>
                </a:lnTo>
                <a:lnTo>
                  <a:pt x="178" y="181"/>
                </a:lnTo>
                <a:lnTo>
                  <a:pt x="175" y="181"/>
                </a:lnTo>
                <a:lnTo>
                  <a:pt x="172" y="180"/>
                </a:lnTo>
                <a:lnTo>
                  <a:pt x="169" y="180"/>
                </a:lnTo>
                <a:lnTo>
                  <a:pt x="165" y="180"/>
                </a:lnTo>
                <a:lnTo>
                  <a:pt x="162" y="179"/>
                </a:lnTo>
                <a:lnTo>
                  <a:pt x="159" y="179"/>
                </a:lnTo>
                <a:lnTo>
                  <a:pt x="155" y="179"/>
                </a:lnTo>
                <a:lnTo>
                  <a:pt x="152" y="179"/>
                </a:lnTo>
                <a:lnTo>
                  <a:pt x="148" y="179"/>
                </a:lnTo>
                <a:lnTo>
                  <a:pt x="145" y="179"/>
                </a:lnTo>
                <a:lnTo>
                  <a:pt x="142" y="178"/>
                </a:lnTo>
                <a:lnTo>
                  <a:pt x="138" y="178"/>
                </a:lnTo>
                <a:lnTo>
                  <a:pt x="136" y="178"/>
                </a:lnTo>
                <a:lnTo>
                  <a:pt x="135" y="179"/>
                </a:lnTo>
                <a:lnTo>
                  <a:pt x="132" y="179"/>
                </a:lnTo>
                <a:lnTo>
                  <a:pt x="130" y="179"/>
                </a:lnTo>
                <a:lnTo>
                  <a:pt x="128" y="179"/>
                </a:lnTo>
                <a:lnTo>
                  <a:pt x="125" y="179"/>
                </a:lnTo>
                <a:lnTo>
                  <a:pt x="123" y="179"/>
                </a:lnTo>
                <a:lnTo>
                  <a:pt x="122" y="179"/>
                </a:lnTo>
                <a:lnTo>
                  <a:pt x="119" y="179"/>
                </a:lnTo>
                <a:lnTo>
                  <a:pt x="117" y="180"/>
                </a:lnTo>
                <a:lnTo>
                  <a:pt x="115" y="180"/>
                </a:lnTo>
                <a:lnTo>
                  <a:pt x="114" y="180"/>
                </a:lnTo>
                <a:lnTo>
                  <a:pt x="111" y="180"/>
                </a:lnTo>
                <a:lnTo>
                  <a:pt x="109" y="181"/>
                </a:lnTo>
                <a:lnTo>
                  <a:pt x="107" y="181"/>
                </a:lnTo>
                <a:lnTo>
                  <a:pt x="105" y="181"/>
                </a:lnTo>
                <a:lnTo>
                  <a:pt x="104" y="181"/>
                </a:lnTo>
                <a:lnTo>
                  <a:pt x="102" y="182"/>
                </a:lnTo>
                <a:lnTo>
                  <a:pt x="101" y="183"/>
                </a:lnTo>
                <a:lnTo>
                  <a:pt x="100" y="183"/>
                </a:lnTo>
                <a:lnTo>
                  <a:pt x="99" y="185"/>
                </a:lnTo>
                <a:lnTo>
                  <a:pt x="98" y="185"/>
                </a:lnTo>
                <a:lnTo>
                  <a:pt x="97" y="186"/>
                </a:lnTo>
                <a:lnTo>
                  <a:pt x="96" y="186"/>
                </a:lnTo>
                <a:lnTo>
                  <a:pt x="96" y="186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83" name="Freeform 35"/>
          <p:cNvSpPr>
            <a:spLocks/>
          </p:cNvSpPr>
          <p:nvPr/>
        </p:nvSpPr>
        <p:spPr bwMode="auto">
          <a:xfrm>
            <a:off x="9213850" y="5494338"/>
            <a:ext cx="339725" cy="303212"/>
          </a:xfrm>
          <a:custGeom>
            <a:avLst/>
            <a:gdLst>
              <a:gd name="T0" fmla="*/ 214 w 214"/>
              <a:gd name="T1" fmla="*/ 186 h 191"/>
              <a:gd name="T2" fmla="*/ 208 w 214"/>
              <a:gd name="T3" fmla="*/ 186 h 191"/>
              <a:gd name="T4" fmla="*/ 200 w 214"/>
              <a:gd name="T5" fmla="*/ 186 h 191"/>
              <a:gd name="T6" fmla="*/ 192 w 214"/>
              <a:gd name="T7" fmla="*/ 185 h 191"/>
              <a:gd name="T8" fmla="*/ 185 w 214"/>
              <a:gd name="T9" fmla="*/ 184 h 191"/>
              <a:gd name="T10" fmla="*/ 177 w 214"/>
              <a:gd name="T11" fmla="*/ 184 h 191"/>
              <a:gd name="T12" fmla="*/ 169 w 214"/>
              <a:gd name="T13" fmla="*/ 184 h 191"/>
              <a:gd name="T14" fmla="*/ 162 w 214"/>
              <a:gd name="T15" fmla="*/ 183 h 191"/>
              <a:gd name="T16" fmla="*/ 155 w 214"/>
              <a:gd name="T17" fmla="*/ 183 h 191"/>
              <a:gd name="T18" fmla="*/ 150 w 214"/>
              <a:gd name="T19" fmla="*/ 183 h 191"/>
              <a:gd name="T20" fmla="*/ 146 w 214"/>
              <a:gd name="T21" fmla="*/ 183 h 191"/>
              <a:gd name="T22" fmla="*/ 141 w 214"/>
              <a:gd name="T23" fmla="*/ 184 h 191"/>
              <a:gd name="T24" fmla="*/ 136 w 214"/>
              <a:gd name="T25" fmla="*/ 184 h 191"/>
              <a:gd name="T26" fmla="*/ 131 w 214"/>
              <a:gd name="T27" fmla="*/ 184 h 191"/>
              <a:gd name="T28" fmla="*/ 127 w 214"/>
              <a:gd name="T29" fmla="*/ 185 h 191"/>
              <a:gd name="T30" fmla="*/ 122 w 214"/>
              <a:gd name="T31" fmla="*/ 185 h 191"/>
              <a:gd name="T32" fmla="*/ 117 w 214"/>
              <a:gd name="T33" fmla="*/ 186 h 191"/>
              <a:gd name="T34" fmla="*/ 115 w 214"/>
              <a:gd name="T35" fmla="*/ 188 h 191"/>
              <a:gd name="T36" fmla="*/ 113 w 214"/>
              <a:gd name="T37" fmla="*/ 189 h 191"/>
              <a:gd name="T38" fmla="*/ 110 w 214"/>
              <a:gd name="T39" fmla="*/ 190 h 191"/>
              <a:gd name="T40" fmla="*/ 108 w 214"/>
              <a:gd name="T41" fmla="*/ 191 h 191"/>
              <a:gd name="T42" fmla="*/ 105 w 214"/>
              <a:gd name="T43" fmla="*/ 190 h 191"/>
              <a:gd name="T44" fmla="*/ 102 w 214"/>
              <a:gd name="T45" fmla="*/ 189 h 191"/>
              <a:gd name="T46" fmla="*/ 101 w 214"/>
              <a:gd name="T47" fmla="*/ 186 h 191"/>
              <a:gd name="T48" fmla="*/ 98 w 214"/>
              <a:gd name="T49" fmla="*/ 186 h 191"/>
              <a:gd name="T50" fmla="*/ 93 w 214"/>
              <a:gd name="T51" fmla="*/ 185 h 191"/>
              <a:gd name="T52" fmla="*/ 89 w 214"/>
              <a:gd name="T53" fmla="*/ 185 h 191"/>
              <a:gd name="T54" fmla="*/ 83 w 214"/>
              <a:gd name="T55" fmla="*/ 184 h 191"/>
              <a:gd name="T56" fmla="*/ 79 w 214"/>
              <a:gd name="T57" fmla="*/ 184 h 191"/>
              <a:gd name="T58" fmla="*/ 74 w 214"/>
              <a:gd name="T59" fmla="*/ 184 h 191"/>
              <a:gd name="T60" fmla="*/ 69 w 214"/>
              <a:gd name="T61" fmla="*/ 183 h 191"/>
              <a:gd name="T62" fmla="*/ 65 w 214"/>
              <a:gd name="T63" fmla="*/ 183 h 191"/>
              <a:gd name="T64" fmla="*/ 60 w 214"/>
              <a:gd name="T65" fmla="*/ 183 h 191"/>
              <a:gd name="T66" fmla="*/ 53 w 214"/>
              <a:gd name="T67" fmla="*/ 183 h 191"/>
              <a:gd name="T68" fmla="*/ 45 w 214"/>
              <a:gd name="T69" fmla="*/ 184 h 191"/>
              <a:gd name="T70" fmla="*/ 38 w 214"/>
              <a:gd name="T71" fmla="*/ 184 h 191"/>
              <a:gd name="T72" fmla="*/ 30 w 214"/>
              <a:gd name="T73" fmla="*/ 184 h 191"/>
              <a:gd name="T74" fmla="*/ 22 w 214"/>
              <a:gd name="T75" fmla="*/ 185 h 191"/>
              <a:gd name="T76" fmla="*/ 15 w 214"/>
              <a:gd name="T77" fmla="*/ 186 h 191"/>
              <a:gd name="T78" fmla="*/ 8 w 214"/>
              <a:gd name="T79" fmla="*/ 186 h 191"/>
              <a:gd name="T80" fmla="*/ 0 w 214"/>
              <a:gd name="T81" fmla="*/ 186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4" h="191">
                <a:moveTo>
                  <a:pt x="214" y="0"/>
                </a:moveTo>
                <a:lnTo>
                  <a:pt x="214" y="186"/>
                </a:lnTo>
                <a:lnTo>
                  <a:pt x="211" y="186"/>
                </a:lnTo>
                <a:lnTo>
                  <a:pt x="208" y="186"/>
                </a:lnTo>
                <a:lnTo>
                  <a:pt x="204" y="186"/>
                </a:lnTo>
                <a:lnTo>
                  <a:pt x="200" y="186"/>
                </a:lnTo>
                <a:lnTo>
                  <a:pt x="196" y="185"/>
                </a:lnTo>
                <a:lnTo>
                  <a:pt x="192" y="185"/>
                </a:lnTo>
                <a:lnTo>
                  <a:pt x="189" y="185"/>
                </a:lnTo>
                <a:lnTo>
                  <a:pt x="185" y="184"/>
                </a:lnTo>
                <a:lnTo>
                  <a:pt x="181" y="184"/>
                </a:lnTo>
                <a:lnTo>
                  <a:pt x="177" y="184"/>
                </a:lnTo>
                <a:lnTo>
                  <a:pt x="174" y="184"/>
                </a:lnTo>
                <a:lnTo>
                  <a:pt x="169" y="184"/>
                </a:lnTo>
                <a:lnTo>
                  <a:pt x="166" y="183"/>
                </a:lnTo>
                <a:lnTo>
                  <a:pt x="162" y="183"/>
                </a:lnTo>
                <a:lnTo>
                  <a:pt x="159" y="183"/>
                </a:lnTo>
                <a:lnTo>
                  <a:pt x="155" y="183"/>
                </a:lnTo>
                <a:lnTo>
                  <a:pt x="153" y="183"/>
                </a:lnTo>
                <a:lnTo>
                  <a:pt x="150" y="183"/>
                </a:lnTo>
                <a:lnTo>
                  <a:pt x="148" y="183"/>
                </a:lnTo>
                <a:lnTo>
                  <a:pt x="146" y="183"/>
                </a:lnTo>
                <a:lnTo>
                  <a:pt x="143" y="184"/>
                </a:lnTo>
                <a:lnTo>
                  <a:pt x="141" y="184"/>
                </a:lnTo>
                <a:lnTo>
                  <a:pt x="138" y="184"/>
                </a:lnTo>
                <a:lnTo>
                  <a:pt x="136" y="184"/>
                </a:lnTo>
                <a:lnTo>
                  <a:pt x="134" y="184"/>
                </a:lnTo>
                <a:lnTo>
                  <a:pt x="131" y="184"/>
                </a:lnTo>
                <a:lnTo>
                  <a:pt x="129" y="185"/>
                </a:lnTo>
                <a:lnTo>
                  <a:pt x="127" y="185"/>
                </a:lnTo>
                <a:lnTo>
                  <a:pt x="124" y="185"/>
                </a:lnTo>
                <a:lnTo>
                  <a:pt x="122" y="185"/>
                </a:lnTo>
                <a:lnTo>
                  <a:pt x="119" y="186"/>
                </a:lnTo>
                <a:lnTo>
                  <a:pt x="117" y="186"/>
                </a:lnTo>
                <a:lnTo>
                  <a:pt x="116" y="186"/>
                </a:lnTo>
                <a:lnTo>
                  <a:pt x="115" y="188"/>
                </a:lnTo>
                <a:lnTo>
                  <a:pt x="114" y="188"/>
                </a:lnTo>
                <a:lnTo>
                  <a:pt x="113" y="189"/>
                </a:lnTo>
                <a:lnTo>
                  <a:pt x="112" y="189"/>
                </a:lnTo>
                <a:lnTo>
                  <a:pt x="110" y="190"/>
                </a:lnTo>
                <a:lnTo>
                  <a:pt x="109" y="190"/>
                </a:lnTo>
                <a:lnTo>
                  <a:pt x="108" y="191"/>
                </a:lnTo>
                <a:lnTo>
                  <a:pt x="106" y="190"/>
                </a:lnTo>
                <a:lnTo>
                  <a:pt x="105" y="190"/>
                </a:lnTo>
                <a:lnTo>
                  <a:pt x="104" y="189"/>
                </a:lnTo>
                <a:lnTo>
                  <a:pt x="102" y="189"/>
                </a:lnTo>
                <a:lnTo>
                  <a:pt x="102" y="188"/>
                </a:lnTo>
                <a:lnTo>
                  <a:pt x="101" y="186"/>
                </a:lnTo>
                <a:lnTo>
                  <a:pt x="99" y="186"/>
                </a:lnTo>
                <a:lnTo>
                  <a:pt x="98" y="186"/>
                </a:lnTo>
                <a:lnTo>
                  <a:pt x="95" y="186"/>
                </a:lnTo>
                <a:lnTo>
                  <a:pt x="93" y="185"/>
                </a:lnTo>
                <a:lnTo>
                  <a:pt x="91" y="185"/>
                </a:lnTo>
                <a:lnTo>
                  <a:pt x="89" y="185"/>
                </a:lnTo>
                <a:lnTo>
                  <a:pt x="86" y="185"/>
                </a:lnTo>
                <a:lnTo>
                  <a:pt x="83" y="184"/>
                </a:lnTo>
                <a:lnTo>
                  <a:pt x="81" y="184"/>
                </a:lnTo>
                <a:lnTo>
                  <a:pt x="79" y="184"/>
                </a:lnTo>
                <a:lnTo>
                  <a:pt x="77" y="184"/>
                </a:lnTo>
                <a:lnTo>
                  <a:pt x="74" y="184"/>
                </a:lnTo>
                <a:lnTo>
                  <a:pt x="72" y="184"/>
                </a:lnTo>
                <a:lnTo>
                  <a:pt x="69" y="183"/>
                </a:lnTo>
                <a:lnTo>
                  <a:pt x="67" y="183"/>
                </a:lnTo>
                <a:lnTo>
                  <a:pt x="65" y="183"/>
                </a:lnTo>
                <a:lnTo>
                  <a:pt x="62" y="183"/>
                </a:lnTo>
                <a:lnTo>
                  <a:pt x="60" y="183"/>
                </a:lnTo>
                <a:lnTo>
                  <a:pt x="56" y="183"/>
                </a:lnTo>
                <a:lnTo>
                  <a:pt x="53" y="183"/>
                </a:lnTo>
                <a:lnTo>
                  <a:pt x="49" y="183"/>
                </a:lnTo>
                <a:lnTo>
                  <a:pt x="45" y="184"/>
                </a:lnTo>
                <a:lnTo>
                  <a:pt x="42" y="184"/>
                </a:lnTo>
                <a:lnTo>
                  <a:pt x="38" y="184"/>
                </a:lnTo>
                <a:lnTo>
                  <a:pt x="33" y="184"/>
                </a:lnTo>
                <a:lnTo>
                  <a:pt x="30" y="184"/>
                </a:lnTo>
                <a:lnTo>
                  <a:pt x="26" y="185"/>
                </a:lnTo>
                <a:lnTo>
                  <a:pt x="22" y="185"/>
                </a:lnTo>
                <a:lnTo>
                  <a:pt x="19" y="185"/>
                </a:lnTo>
                <a:lnTo>
                  <a:pt x="15" y="186"/>
                </a:lnTo>
                <a:lnTo>
                  <a:pt x="11" y="186"/>
                </a:lnTo>
                <a:lnTo>
                  <a:pt x="8" y="186"/>
                </a:lnTo>
                <a:lnTo>
                  <a:pt x="4" y="186"/>
                </a:lnTo>
                <a:lnTo>
                  <a:pt x="0" y="186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84" name="Freeform 36"/>
          <p:cNvSpPr>
            <a:spLocks noChangeArrowheads="1"/>
          </p:cNvSpPr>
          <p:nvPr/>
        </p:nvSpPr>
        <p:spPr bwMode="auto">
          <a:xfrm>
            <a:off x="9117013" y="5614988"/>
            <a:ext cx="0" cy="3175"/>
          </a:xfrm>
          <a:custGeom>
            <a:avLst/>
            <a:gdLst>
              <a:gd name="T0" fmla="*/ 2 h 2"/>
              <a:gd name="T1" fmla="*/ 0 h 2"/>
              <a:gd name="T2" fmla="*/ 0 h 2"/>
              <a:gd name="T3" fmla="*/ 0 h 2"/>
              <a:gd name="T4" fmla="*/ 1 h 2"/>
              <a:gd name="T5" fmla="*/ 1 h 2"/>
              <a:gd name="T6" fmla="*/ 1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85" name="Freeform 37"/>
          <p:cNvSpPr>
            <a:spLocks noChangeArrowheads="1"/>
          </p:cNvSpPr>
          <p:nvPr/>
        </p:nvSpPr>
        <p:spPr bwMode="auto">
          <a:xfrm>
            <a:off x="9647238" y="5607050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86" name="Freeform 38"/>
          <p:cNvSpPr>
            <a:spLocks noChangeArrowheads="1"/>
          </p:cNvSpPr>
          <p:nvPr/>
        </p:nvSpPr>
        <p:spPr bwMode="auto">
          <a:xfrm>
            <a:off x="9120188" y="5622925"/>
            <a:ext cx="1587" cy="1588"/>
          </a:xfrm>
          <a:custGeom>
            <a:avLst/>
            <a:gdLst>
              <a:gd name="T0" fmla="*/ 0 w 1"/>
              <a:gd name="T1" fmla="*/ 0 h 1"/>
              <a:gd name="T2" fmla="*/ 1 w 1"/>
              <a:gd name="T3" fmla="*/ 0 h 1"/>
              <a:gd name="T4" fmla="*/ 1 w 1"/>
              <a:gd name="T5" fmla="*/ 0 h 1"/>
              <a:gd name="T6" fmla="*/ 1 w 1"/>
              <a:gd name="T7" fmla="*/ 0 h 1"/>
              <a:gd name="T8" fmla="*/ 1 w 1"/>
              <a:gd name="T9" fmla="*/ 0 h 1"/>
              <a:gd name="T10" fmla="*/ 1 w 1"/>
              <a:gd name="T11" fmla="*/ 1 h 1"/>
              <a:gd name="T12" fmla="*/ 1 w 1"/>
              <a:gd name="T13" fmla="*/ 1 h 1"/>
              <a:gd name="T14" fmla="*/ 1 w 1"/>
              <a:gd name="T15" fmla="*/ 1 h 1"/>
              <a:gd name="T16" fmla="*/ 0 w 1"/>
              <a:gd name="T17" fmla="*/ 1 h 1"/>
              <a:gd name="T18" fmla="*/ 0 w 1"/>
              <a:gd name="T19" fmla="*/ 0 h 1"/>
              <a:gd name="T20" fmla="*/ 0 w 1"/>
              <a:gd name="T21" fmla="*/ 0 h 1"/>
              <a:gd name="T22" fmla="*/ 0 w 1"/>
              <a:gd name="T23" fmla="*/ 0 h 1"/>
              <a:gd name="T24" fmla="*/ 0 w 1"/>
              <a:gd name="T25" fmla="*/ 0 h 1"/>
              <a:gd name="T26" fmla="*/ 0 w 1"/>
              <a:gd name="T27" fmla="*/ 0 h 1"/>
              <a:gd name="T28" fmla="*/ 0 w 1"/>
              <a:gd name="T2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" h="1">
                <a:moveTo>
                  <a:pt x="0" y="0"/>
                </a:move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0" y="1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87" name="Freeform 39"/>
          <p:cNvSpPr>
            <a:spLocks noChangeArrowheads="1"/>
          </p:cNvSpPr>
          <p:nvPr/>
        </p:nvSpPr>
        <p:spPr bwMode="auto">
          <a:xfrm>
            <a:off x="9120188" y="56340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88" name="Freeform 40"/>
          <p:cNvSpPr>
            <a:spLocks noChangeArrowheads="1"/>
          </p:cNvSpPr>
          <p:nvPr/>
        </p:nvSpPr>
        <p:spPr bwMode="auto">
          <a:xfrm>
            <a:off x="9647238" y="5635625"/>
            <a:ext cx="0" cy="1588"/>
          </a:xfrm>
          <a:custGeom>
            <a:avLst/>
            <a:gdLst>
              <a:gd name="T0" fmla="*/ 1 h 1"/>
              <a:gd name="T1" fmla="*/ 1 h 1"/>
              <a:gd name="T2" fmla="*/ 1 h 1"/>
              <a:gd name="T3" fmla="*/ 1 h 1"/>
              <a:gd name="T4" fmla="*/ 1 h 1"/>
              <a:gd name="T5" fmla="*/ 0 h 1"/>
              <a:gd name="T6" fmla="*/ 0 h 1"/>
              <a:gd name="T7" fmla="*/ 1 h 1"/>
              <a:gd name="T8" fmla="*/ 1 h 1"/>
              <a:gd name="T9" fmla="*/ 1 h 1"/>
              <a:gd name="T10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0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89" name="Freeform 41"/>
          <p:cNvSpPr>
            <a:spLocks noChangeArrowheads="1"/>
          </p:cNvSpPr>
          <p:nvPr/>
        </p:nvSpPr>
        <p:spPr bwMode="auto">
          <a:xfrm>
            <a:off x="9112250" y="5662613"/>
            <a:ext cx="0" cy="1587"/>
          </a:xfrm>
          <a:custGeom>
            <a:avLst/>
            <a:gdLst>
              <a:gd name="T0" fmla="*/ 1 h 1"/>
              <a:gd name="T1" fmla="*/ 0 h 1"/>
              <a:gd name="T2" fmla="*/ 0 h 1"/>
              <a:gd name="T3" fmla="*/ 0 h 1"/>
              <a:gd name="T4" fmla="*/ 0 h 1"/>
              <a:gd name="T5" fmla="*/ 0 h 1"/>
              <a:gd name="T6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90" name="Freeform 42"/>
          <p:cNvSpPr>
            <a:spLocks noChangeArrowheads="1"/>
          </p:cNvSpPr>
          <p:nvPr/>
        </p:nvSpPr>
        <p:spPr bwMode="auto">
          <a:xfrm>
            <a:off x="9109075" y="5694363"/>
            <a:ext cx="1588" cy="0"/>
          </a:xfrm>
          <a:custGeom>
            <a:avLst/>
            <a:gdLst>
              <a:gd name="T0" fmla="*/ 1 w 1"/>
              <a:gd name="T1" fmla="*/ 0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91" name="Freeform 43"/>
          <p:cNvSpPr>
            <a:spLocks noChangeArrowheads="1"/>
          </p:cNvSpPr>
          <p:nvPr/>
        </p:nvSpPr>
        <p:spPr bwMode="auto">
          <a:xfrm>
            <a:off x="9625013" y="5745163"/>
            <a:ext cx="0" cy="1587"/>
          </a:xfrm>
          <a:custGeom>
            <a:avLst/>
            <a:gdLst>
              <a:gd name="T0" fmla="*/ 1 h 1"/>
              <a:gd name="T1" fmla="*/ 0 h 1"/>
              <a:gd name="T2" fmla="*/ 0 h 1"/>
              <a:gd name="T3" fmla="*/ 0 h 1"/>
              <a:gd name="T4" fmla="*/ 0 h 1"/>
              <a:gd name="T5" fmla="*/ 0 h 1"/>
              <a:gd name="T6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92" name="Freeform 44"/>
          <p:cNvSpPr>
            <a:spLocks noChangeArrowheads="1"/>
          </p:cNvSpPr>
          <p:nvPr/>
        </p:nvSpPr>
        <p:spPr bwMode="auto">
          <a:xfrm>
            <a:off x="9636125" y="5745163"/>
            <a:ext cx="1588" cy="3175"/>
          </a:xfrm>
          <a:custGeom>
            <a:avLst/>
            <a:gdLst>
              <a:gd name="T0" fmla="*/ 1 w 1"/>
              <a:gd name="T1" fmla="*/ 0 h 2"/>
              <a:gd name="T2" fmla="*/ 1 w 1"/>
              <a:gd name="T3" fmla="*/ 0 h 2"/>
              <a:gd name="T4" fmla="*/ 1 w 1"/>
              <a:gd name="T5" fmla="*/ 0 h 2"/>
              <a:gd name="T6" fmla="*/ 1 w 1"/>
              <a:gd name="T7" fmla="*/ 0 h 2"/>
              <a:gd name="T8" fmla="*/ 0 w 1"/>
              <a:gd name="T9" fmla="*/ 2 h 2"/>
              <a:gd name="T10" fmla="*/ 1 w 1"/>
              <a:gd name="T11" fmla="*/ 0 h 2"/>
              <a:gd name="T12" fmla="*/ 1 w 1"/>
              <a:gd name="T13" fmla="*/ 0 h 2"/>
              <a:gd name="T14" fmla="*/ 1 w 1"/>
              <a:gd name="T15" fmla="*/ 0 h 2"/>
              <a:gd name="T16" fmla="*/ 1 w 1"/>
              <a:gd name="T17" fmla="*/ 0 h 2"/>
              <a:gd name="T18" fmla="*/ 1 w 1"/>
              <a:gd name="T19" fmla="*/ 0 h 2"/>
              <a:gd name="T20" fmla="*/ 1 w 1"/>
              <a:gd name="T2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2">
                <a:moveTo>
                  <a:pt x="1" y="0"/>
                </a:move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0" y="2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93" name="Freeform 45"/>
          <p:cNvSpPr>
            <a:spLocks noChangeArrowheads="1"/>
          </p:cNvSpPr>
          <p:nvPr/>
        </p:nvSpPr>
        <p:spPr bwMode="auto">
          <a:xfrm>
            <a:off x="9625013" y="5749925"/>
            <a:ext cx="1587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0 w 1"/>
              <a:gd name="T5" fmla="*/ 1 h 1"/>
              <a:gd name="T6" fmla="*/ 0 w 1"/>
              <a:gd name="T7" fmla="*/ 1 h 1"/>
              <a:gd name="T8" fmla="*/ 0 w 1"/>
              <a:gd name="T9" fmla="*/ 1 h 1"/>
              <a:gd name="T10" fmla="*/ 1 w 1"/>
              <a:gd name="T11" fmla="*/ 0 h 1"/>
              <a:gd name="T12" fmla="*/ 1 w 1"/>
              <a:gd name="T13" fmla="*/ 0 h 1"/>
              <a:gd name="T14" fmla="*/ 1 w 1"/>
              <a:gd name="T15" fmla="*/ 0 h 1"/>
              <a:gd name="T16" fmla="*/ 1 w 1"/>
              <a:gd name="T17" fmla="*/ 0 h 1"/>
              <a:gd name="T18" fmla="*/ 1 w 1"/>
              <a:gd name="T19" fmla="*/ 0 h 1"/>
              <a:gd name="T20" fmla="*/ 1 w 1"/>
              <a:gd name="T2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94" name="Freeform 46"/>
          <p:cNvSpPr>
            <a:spLocks noChangeArrowheads="1"/>
          </p:cNvSpPr>
          <p:nvPr/>
        </p:nvSpPr>
        <p:spPr bwMode="auto">
          <a:xfrm>
            <a:off x="9161463" y="5767388"/>
            <a:ext cx="1587" cy="1587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  <a:gd name="T4" fmla="*/ 0 w 1"/>
              <a:gd name="T5" fmla="*/ 0 h 1"/>
              <a:gd name="T6" fmla="*/ 1 w 1"/>
              <a:gd name="T7" fmla="*/ 0 h 1"/>
              <a:gd name="T8" fmla="*/ 1 w 1"/>
              <a:gd name="T9" fmla="*/ 1 h 1"/>
              <a:gd name="T10" fmla="*/ 0 w 1"/>
              <a:gd name="T11" fmla="*/ 0 h 1"/>
              <a:gd name="T12" fmla="*/ 0 w 1"/>
              <a:gd name="T13" fmla="*/ 0 h 1"/>
              <a:gd name="T14" fmla="*/ 0 w 1"/>
              <a:gd name="T15" fmla="*/ 0 h 1"/>
              <a:gd name="T16" fmla="*/ 0 w 1"/>
              <a:gd name="T17" fmla="*/ 0 h 1"/>
              <a:gd name="T18" fmla="*/ 0 w 1"/>
              <a:gd name="T19" fmla="*/ 0 h 1"/>
              <a:gd name="T20" fmla="*/ 0 w 1"/>
              <a:gd name="T2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1" y="0"/>
                </a:lnTo>
                <a:lnTo>
                  <a:pt x="1" y="1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95" name="Freeform 47"/>
          <p:cNvSpPr>
            <a:spLocks noChangeArrowheads="1"/>
          </p:cNvSpPr>
          <p:nvPr/>
        </p:nvSpPr>
        <p:spPr bwMode="auto">
          <a:xfrm>
            <a:off x="9148763" y="5783263"/>
            <a:ext cx="1587" cy="0"/>
          </a:xfrm>
          <a:custGeom>
            <a:avLst/>
            <a:gdLst>
              <a:gd name="T0" fmla="*/ 1 w 1"/>
              <a:gd name="T1" fmla="*/ 0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96" name="Freeform 48"/>
          <p:cNvSpPr>
            <a:spLocks noChangeArrowheads="1"/>
          </p:cNvSpPr>
          <p:nvPr/>
        </p:nvSpPr>
        <p:spPr bwMode="auto">
          <a:xfrm>
            <a:off x="9607550" y="5770563"/>
            <a:ext cx="1588" cy="1587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0 w 1"/>
              <a:gd name="T5" fmla="*/ 1 h 1"/>
              <a:gd name="T6" fmla="*/ 0 w 1"/>
              <a:gd name="T7" fmla="*/ 1 h 1"/>
              <a:gd name="T8" fmla="*/ 0 w 1"/>
              <a:gd name="T9" fmla="*/ 1 h 1"/>
              <a:gd name="T10" fmla="*/ 1 w 1"/>
              <a:gd name="T11" fmla="*/ 0 h 1"/>
              <a:gd name="T12" fmla="*/ 1 w 1"/>
              <a:gd name="T13" fmla="*/ 0 h 1"/>
              <a:gd name="T14" fmla="*/ 1 w 1"/>
              <a:gd name="T15" fmla="*/ 0 h 1"/>
              <a:gd name="T16" fmla="*/ 1 w 1"/>
              <a:gd name="T17" fmla="*/ 0 h 1"/>
              <a:gd name="T18" fmla="*/ 1 w 1"/>
              <a:gd name="T19" fmla="*/ 0 h 1"/>
              <a:gd name="T20" fmla="*/ 1 w 1"/>
              <a:gd name="T2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97" name="Freeform 49"/>
          <p:cNvSpPr>
            <a:spLocks noChangeArrowheads="1"/>
          </p:cNvSpPr>
          <p:nvPr/>
        </p:nvSpPr>
        <p:spPr bwMode="auto">
          <a:xfrm>
            <a:off x="9626600" y="5773738"/>
            <a:ext cx="1588" cy="1587"/>
          </a:xfrm>
          <a:custGeom>
            <a:avLst/>
            <a:gdLst>
              <a:gd name="T0" fmla="*/ 0 w 1"/>
              <a:gd name="T1" fmla="*/ 1 h 1"/>
              <a:gd name="T2" fmla="*/ 1 w 1"/>
              <a:gd name="T3" fmla="*/ 0 h 1"/>
              <a:gd name="T4" fmla="*/ 1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1" y="0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98" name="Freeform 50"/>
          <p:cNvSpPr>
            <a:spLocks noChangeArrowheads="1"/>
          </p:cNvSpPr>
          <p:nvPr/>
        </p:nvSpPr>
        <p:spPr bwMode="auto">
          <a:xfrm>
            <a:off x="9178925" y="5800725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99" name="Freeform 51"/>
          <p:cNvSpPr>
            <a:spLocks noChangeArrowheads="1"/>
          </p:cNvSpPr>
          <p:nvPr/>
        </p:nvSpPr>
        <p:spPr bwMode="auto">
          <a:xfrm>
            <a:off x="9212263" y="5837238"/>
            <a:ext cx="1587" cy="1587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1 h 1"/>
              <a:gd name="T6" fmla="*/ 1 w 1"/>
              <a:gd name="T7" fmla="*/ 1 h 1"/>
              <a:gd name="T8" fmla="*/ 0 w 1"/>
              <a:gd name="T9" fmla="*/ 1 h 1"/>
              <a:gd name="T10" fmla="*/ 0 w 1"/>
              <a:gd name="T11" fmla="*/ 1 h 1"/>
              <a:gd name="T12" fmla="*/ 0 w 1"/>
              <a:gd name="T13" fmla="*/ 1 h 1"/>
              <a:gd name="T14" fmla="*/ 0 w 1"/>
              <a:gd name="T15" fmla="*/ 1 h 1"/>
              <a:gd name="T16" fmla="*/ 0 w 1"/>
              <a:gd name="T17" fmla="*/ 1 h 1"/>
              <a:gd name="T18" fmla="*/ 0 w 1"/>
              <a:gd name="T19" fmla="*/ 0 h 1"/>
              <a:gd name="T20" fmla="*/ 0 w 1"/>
              <a:gd name="T21" fmla="*/ 0 h 1"/>
              <a:gd name="T22" fmla="*/ 0 w 1"/>
              <a:gd name="T23" fmla="*/ 0 h 1"/>
              <a:gd name="T24" fmla="*/ 0 w 1"/>
              <a:gd name="T25" fmla="*/ 0 h 1"/>
              <a:gd name="T26" fmla="*/ 0 w 1"/>
              <a:gd name="T27" fmla="*/ 0 h 1"/>
              <a:gd name="T28" fmla="*/ 0 w 1"/>
              <a:gd name="T2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00" name="Freeform 52"/>
          <p:cNvSpPr>
            <a:spLocks noChangeArrowheads="1"/>
          </p:cNvSpPr>
          <p:nvPr/>
        </p:nvSpPr>
        <p:spPr bwMode="auto">
          <a:xfrm>
            <a:off x="9561513" y="5829300"/>
            <a:ext cx="1587" cy="1588"/>
          </a:xfrm>
          <a:custGeom>
            <a:avLst/>
            <a:gdLst>
              <a:gd name="T0" fmla="*/ 0 w 1"/>
              <a:gd name="T1" fmla="*/ 1 h 1"/>
              <a:gd name="T2" fmla="*/ 1 w 1"/>
              <a:gd name="T3" fmla="*/ 0 h 1"/>
              <a:gd name="T4" fmla="*/ 1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1" y="0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01" name="Freeform 53"/>
          <p:cNvSpPr>
            <a:spLocks noChangeArrowheads="1"/>
          </p:cNvSpPr>
          <p:nvPr/>
        </p:nvSpPr>
        <p:spPr bwMode="auto">
          <a:xfrm>
            <a:off x="9217025" y="5849938"/>
            <a:ext cx="0" cy="1587"/>
          </a:xfrm>
          <a:custGeom>
            <a:avLst/>
            <a:gdLst>
              <a:gd name="T0" fmla="*/ 0 h 1"/>
              <a:gd name="T1" fmla="*/ 0 h 1"/>
              <a:gd name="T2" fmla="*/ 1 h 1"/>
              <a:gd name="T3" fmla="*/ 1 h 1"/>
              <a:gd name="T4" fmla="*/ 0 h 1"/>
              <a:gd name="T5" fmla="*/ 0 h 1"/>
              <a:gd name="T6" fmla="*/ 0 h 1"/>
              <a:gd name="T7" fmla="*/ 0 h 1"/>
              <a:gd name="T8" fmla="*/ 0 h 1"/>
              <a:gd name="T9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02" name="Freeform 54"/>
          <p:cNvSpPr>
            <a:spLocks noChangeArrowheads="1"/>
          </p:cNvSpPr>
          <p:nvPr/>
        </p:nvSpPr>
        <p:spPr bwMode="auto">
          <a:xfrm>
            <a:off x="9255125" y="5856288"/>
            <a:ext cx="0" cy="1587"/>
          </a:xfrm>
          <a:custGeom>
            <a:avLst/>
            <a:gdLst>
              <a:gd name="T0" fmla="*/ 1 h 1"/>
              <a:gd name="T1" fmla="*/ 0 h 1"/>
              <a:gd name="T2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03" name="Freeform 55"/>
          <p:cNvSpPr>
            <a:spLocks noChangeArrowheads="1"/>
          </p:cNvSpPr>
          <p:nvPr/>
        </p:nvSpPr>
        <p:spPr bwMode="auto">
          <a:xfrm>
            <a:off x="9269413" y="5861050"/>
            <a:ext cx="1587" cy="3175"/>
          </a:xfrm>
          <a:custGeom>
            <a:avLst/>
            <a:gdLst>
              <a:gd name="T0" fmla="*/ 1 w 1"/>
              <a:gd name="T1" fmla="*/ 2 h 2"/>
              <a:gd name="T2" fmla="*/ 1 w 1"/>
              <a:gd name="T3" fmla="*/ 2 h 2"/>
              <a:gd name="T4" fmla="*/ 1 w 1"/>
              <a:gd name="T5" fmla="*/ 2 h 2"/>
              <a:gd name="T6" fmla="*/ 1 w 1"/>
              <a:gd name="T7" fmla="*/ 2 h 2"/>
              <a:gd name="T8" fmla="*/ 1 w 1"/>
              <a:gd name="T9" fmla="*/ 2 h 2"/>
              <a:gd name="T10" fmla="*/ 0 w 1"/>
              <a:gd name="T11" fmla="*/ 1 h 2"/>
              <a:gd name="T12" fmla="*/ 0 w 1"/>
              <a:gd name="T13" fmla="*/ 1 h 2"/>
              <a:gd name="T14" fmla="*/ 0 w 1"/>
              <a:gd name="T15" fmla="*/ 0 h 2"/>
              <a:gd name="T16" fmla="*/ 0 w 1"/>
              <a:gd name="T17" fmla="*/ 0 h 2"/>
              <a:gd name="T18" fmla="*/ 0 w 1"/>
              <a:gd name="T19" fmla="*/ 0 h 2"/>
              <a:gd name="T20" fmla="*/ 0 w 1"/>
              <a:gd name="T21" fmla="*/ 0 h 2"/>
              <a:gd name="T22" fmla="*/ 0 w 1"/>
              <a:gd name="T23" fmla="*/ 0 h 2"/>
              <a:gd name="T24" fmla="*/ 0 w 1"/>
              <a:gd name="T25" fmla="*/ 0 h 2"/>
              <a:gd name="T26" fmla="*/ 0 w 1"/>
              <a:gd name="T27" fmla="*/ 0 h 2"/>
              <a:gd name="T28" fmla="*/ 0 w 1"/>
              <a:gd name="T2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" h="2">
                <a:moveTo>
                  <a:pt x="1" y="2"/>
                </a:move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0" y="1"/>
                </a:lnTo>
                <a:lnTo>
                  <a:pt x="0" y="1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04" name="Freeform 56"/>
          <p:cNvSpPr>
            <a:spLocks noChangeArrowheads="1"/>
          </p:cNvSpPr>
          <p:nvPr/>
        </p:nvSpPr>
        <p:spPr bwMode="auto">
          <a:xfrm>
            <a:off x="9247188" y="5864225"/>
            <a:ext cx="1587" cy="1588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  <a:gd name="T4" fmla="*/ 0 w 1"/>
              <a:gd name="T5" fmla="*/ 0 h 1"/>
              <a:gd name="T6" fmla="*/ 1 w 1"/>
              <a:gd name="T7" fmla="*/ 0 h 1"/>
              <a:gd name="T8" fmla="*/ 1 w 1"/>
              <a:gd name="T9" fmla="*/ 0 h 1"/>
              <a:gd name="T10" fmla="*/ 1 w 1"/>
              <a:gd name="T11" fmla="*/ 0 h 1"/>
              <a:gd name="T12" fmla="*/ 1 w 1"/>
              <a:gd name="T13" fmla="*/ 0 h 1"/>
              <a:gd name="T14" fmla="*/ 1 w 1"/>
              <a:gd name="T15" fmla="*/ 0 h 1"/>
              <a:gd name="T16" fmla="*/ 1 w 1"/>
              <a:gd name="T17" fmla="*/ 0 h 1"/>
              <a:gd name="T18" fmla="*/ 1 w 1"/>
              <a:gd name="T19" fmla="*/ 0 h 1"/>
              <a:gd name="T20" fmla="*/ 1 w 1"/>
              <a:gd name="T21" fmla="*/ 0 h 1"/>
              <a:gd name="T22" fmla="*/ 1 w 1"/>
              <a:gd name="T23" fmla="*/ 0 h 1"/>
              <a:gd name="T24" fmla="*/ 1 w 1"/>
              <a:gd name="T25" fmla="*/ 0 h 1"/>
              <a:gd name="T26" fmla="*/ 1 w 1"/>
              <a:gd name="T27" fmla="*/ 0 h 1"/>
              <a:gd name="T28" fmla="*/ 1 w 1"/>
              <a:gd name="T29" fmla="*/ 0 h 1"/>
              <a:gd name="T30" fmla="*/ 1 w 1"/>
              <a:gd name="T31" fmla="*/ 1 h 1"/>
              <a:gd name="T32" fmla="*/ 0 w 1"/>
              <a:gd name="T33" fmla="*/ 0 h 1"/>
              <a:gd name="T34" fmla="*/ 0 w 1"/>
              <a:gd name="T35" fmla="*/ 0 h 1"/>
              <a:gd name="T36" fmla="*/ 0 w 1"/>
              <a:gd name="T37" fmla="*/ 0 h 1"/>
              <a:gd name="T38" fmla="*/ 0 w 1"/>
              <a:gd name="T39" fmla="*/ 0 h 1"/>
              <a:gd name="T40" fmla="*/ 0 w 1"/>
              <a:gd name="T41" fmla="*/ 0 h 1"/>
              <a:gd name="T42" fmla="*/ 0 w 1"/>
              <a:gd name="T4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1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05" name="Freeform 57"/>
          <p:cNvSpPr>
            <a:spLocks noChangeArrowheads="1"/>
          </p:cNvSpPr>
          <p:nvPr/>
        </p:nvSpPr>
        <p:spPr bwMode="auto">
          <a:xfrm>
            <a:off x="9510713" y="5856288"/>
            <a:ext cx="0" cy="1587"/>
          </a:xfrm>
          <a:custGeom>
            <a:avLst/>
            <a:gdLst>
              <a:gd name="T0" fmla="*/ 1 h 1"/>
              <a:gd name="T1" fmla="*/ 1 h 1"/>
              <a:gd name="T2" fmla="*/ 1 h 1"/>
              <a:gd name="T3" fmla="*/ 1 h 1"/>
              <a:gd name="T4" fmla="*/ 1 h 1"/>
              <a:gd name="T5" fmla="*/ 0 h 1"/>
              <a:gd name="T6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06" name="Freeform 58"/>
          <p:cNvSpPr>
            <a:spLocks noChangeArrowheads="1"/>
          </p:cNvSpPr>
          <p:nvPr/>
        </p:nvSpPr>
        <p:spPr bwMode="auto">
          <a:xfrm>
            <a:off x="9271000" y="5864225"/>
            <a:ext cx="1588" cy="1588"/>
          </a:xfrm>
          <a:custGeom>
            <a:avLst/>
            <a:gdLst>
              <a:gd name="T0" fmla="*/ 1 w 1"/>
              <a:gd name="T1" fmla="*/ 1 h 1"/>
              <a:gd name="T2" fmla="*/ 0 w 1"/>
              <a:gd name="T3" fmla="*/ 0 h 1"/>
              <a:gd name="T4" fmla="*/ 0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07" name="Freeform 59"/>
          <p:cNvSpPr>
            <a:spLocks noChangeArrowheads="1"/>
          </p:cNvSpPr>
          <p:nvPr/>
        </p:nvSpPr>
        <p:spPr bwMode="auto">
          <a:xfrm>
            <a:off x="9496425" y="5861050"/>
            <a:ext cx="1588" cy="3175"/>
          </a:xfrm>
          <a:custGeom>
            <a:avLst/>
            <a:gdLst>
              <a:gd name="T0" fmla="*/ 1 w 1"/>
              <a:gd name="T1" fmla="*/ 0 h 2"/>
              <a:gd name="T2" fmla="*/ 1 w 1"/>
              <a:gd name="T3" fmla="*/ 0 h 2"/>
              <a:gd name="T4" fmla="*/ 1 w 1"/>
              <a:gd name="T5" fmla="*/ 0 h 2"/>
              <a:gd name="T6" fmla="*/ 1 w 1"/>
              <a:gd name="T7" fmla="*/ 0 h 2"/>
              <a:gd name="T8" fmla="*/ 0 w 1"/>
              <a:gd name="T9" fmla="*/ 2 h 2"/>
              <a:gd name="T10" fmla="*/ 1 w 1"/>
              <a:gd name="T11" fmla="*/ 0 h 2"/>
              <a:gd name="T12" fmla="*/ 1 w 1"/>
              <a:gd name="T13" fmla="*/ 0 h 2"/>
              <a:gd name="T14" fmla="*/ 1 w 1"/>
              <a:gd name="T15" fmla="*/ 0 h 2"/>
              <a:gd name="T16" fmla="*/ 1 w 1"/>
              <a:gd name="T17" fmla="*/ 0 h 2"/>
              <a:gd name="T18" fmla="*/ 1 w 1"/>
              <a:gd name="T19" fmla="*/ 0 h 2"/>
              <a:gd name="T20" fmla="*/ 1 w 1"/>
              <a:gd name="T2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" h="2">
                <a:moveTo>
                  <a:pt x="1" y="0"/>
                </a:move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0" y="2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08" name="Freeform 60"/>
          <p:cNvSpPr>
            <a:spLocks noChangeArrowheads="1"/>
          </p:cNvSpPr>
          <p:nvPr/>
        </p:nvSpPr>
        <p:spPr bwMode="auto">
          <a:xfrm>
            <a:off x="9485313" y="5897563"/>
            <a:ext cx="1587" cy="0"/>
          </a:xfrm>
          <a:custGeom>
            <a:avLst/>
            <a:gdLst>
              <a:gd name="T0" fmla="*/ 1 w 1"/>
              <a:gd name="T1" fmla="*/ 0 w 1"/>
              <a:gd name="T2" fmla="*/ 0 w 1"/>
              <a:gd name="T3" fmla="*/ 0 w 1"/>
              <a:gd name="T4" fmla="*/ 0 w 1"/>
              <a:gd name="T5" fmla="*/ 0 w 1"/>
              <a:gd name="T6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</a:cxnLst>
            <a:rect l="0" t="0" r="r" b="b"/>
            <a:pathLst>
              <a:path w="1">
                <a:moveTo>
                  <a:pt x="1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09" name="Freeform 61"/>
          <p:cNvSpPr>
            <a:spLocks noChangeArrowheads="1"/>
          </p:cNvSpPr>
          <p:nvPr/>
        </p:nvSpPr>
        <p:spPr bwMode="auto">
          <a:xfrm>
            <a:off x="9391650" y="5905500"/>
            <a:ext cx="1588" cy="1588"/>
          </a:xfrm>
          <a:custGeom>
            <a:avLst/>
            <a:gdLst>
              <a:gd name="T0" fmla="*/ 1 w 1"/>
              <a:gd name="T1" fmla="*/ 0 h 1"/>
              <a:gd name="T2" fmla="*/ 0 w 1"/>
              <a:gd name="T3" fmla="*/ 1 h 1"/>
              <a:gd name="T4" fmla="*/ 0 w 1"/>
              <a:gd name="T5" fmla="*/ 0 h 1"/>
              <a:gd name="T6" fmla="*/ 0 w 1"/>
              <a:gd name="T7" fmla="*/ 0 h 1"/>
              <a:gd name="T8" fmla="*/ 0 w 1"/>
              <a:gd name="T9" fmla="*/ 0 h 1"/>
              <a:gd name="T10" fmla="*/ 0 w 1"/>
              <a:gd name="T11" fmla="*/ 0 h 1"/>
              <a:gd name="T12" fmla="*/ 0 w 1"/>
              <a:gd name="T1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" h="1">
                <a:moveTo>
                  <a:pt x="1" y="0"/>
                </a:moveTo>
                <a:lnTo>
                  <a:pt x="0" y="1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10" name="Freeform 62"/>
          <p:cNvSpPr>
            <a:spLocks noChangeArrowheads="1"/>
          </p:cNvSpPr>
          <p:nvPr/>
        </p:nvSpPr>
        <p:spPr bwMode="auto">
          <a:xfrm>
            <a:off x="9331325" y="5913438"/>
            <a:ext cx="1588" cy="0"/>
          </a:xfrm>
          <a:custGeom>
            <a:avLst/>
            <a:gdLst>
              <a:gd name="T0" fmla="*/ 0 w 1"/>
              <a:gd name="T1" fmla="*/ 0 w 1"/>
              <a:gd name="T2" fmla="*/ 0 w 1"/>
              <a:gd name="T3" fmla="*/ 1 w 1"/>
              <a:gd name="T4" fmla="*/ 0 w 1"/>
              <a:gd name="T5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</a:cxnLst>
            <a:rect l="0" t="0" r="r" b="b"/>
            <a:pathLst>
              <a:path w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1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11" name="Freeform 63"/>
          <p:cNvSpPr>
            <a:spLocks/>
          </p:cNvSpPr>
          <p:nvPr/>
        </p:nvSpPr>
        <p:spPr bwMode="auto">
          <a:xfrm>
            <a:off x="9123363" y="5575300"/>
            <a:ext cx="6350" cy="31750"/>
          </a:xfrm>
          <a:custGeom>
            <a:avLst/>
            <a:gdLst>
              <a:gd name="T0" fmla="*/ 3 w 4"/>
              <a:gd name="T1" fmla="*/ 0 h 20"/>
              <a:gd name="T2" fmla="*/ 3 w 4"/>
              <a:gd name="T3" fmla="*/ 0 h 20"/>
              <a:gd name="T4" fmla="*/ 3 w 4"/>
              <a:gd name="T5" fmla="*/ 0 h 20"/>
              <a:gd name="T6" fmla="*/ 3 w 4"/>
              <a:gd name="T7" fmla="*/ 0 h 20"/>
              <a:gd name="T8" fmla="*/ 3 w 4"/>
              <a:gd name="T9" fmla="*/ 1 h 20"/>
              <a:gd name="T10" fmla="*/ 3 w 4"/>
              <a:gd name="T11" fmla="*/ 1 h 20"/>
              <a:gd name="T12" fmla="*/ 3 w 4"/>
              <a:gd name="T13" fmla="*/ 1 h 20"/>
              <a:gd name="T14" fmla="*/ 3 w 4"/>
              <a:gd name="T15" fmla="*/ 1 h 20"/>
              <a:gd name="T16" fmla="*/ 3 w 4"/>
              <a:gd name="T17" fmla="*/ 1 h 20"/>
              <a:gd name="T18" fmla="*/ 3 w 4"/>
              <a:gd name="T19" fmla="*/ 1 h 20"/>
              <a:gd name="T20" fmla="*/ 3 w 4"/>
              <a:gd name="T21" fmla="*/ 1 h 20"/>
              <a:gd name="T22" fmla="*/ 3 w 4"/>
              <a:gd name="T23" fmla="*/ 1 h 20"/>
              <a:gd name="T24" fmla="*/ 3 w 4"/>
              <a:gd name="T25" fmla="*/ 1 h 20"/>
              <a:gd name="T26" fmla="*/ 4 w 4"/>
              <a:gd name="T27" fmla="*/ 4 h 20"/>
              <a:gd name="T28" fmla="*/ 4 w 4"/>
              <a:gd name="T29" fmla="*/ 7 h 20"/>
              <a:gd name="T30" fmla="*/ 4 w 4"/>
              <a:gd name="T31" fmla="*/ 9 h 20"/>
              <a:gd name="T32" fmla="*/ 4 w 4"/>
              <a:gd name="T33" fmla="*/ 12 h 20"/>
              <a:gd name="T34" fmla="*/ 4 w 4"/>
              <a:gd name="T35" fmla="*/ 12 h 20"/>
              <a:gd name="T36" fmla="*/ 4 w 4"/>
              <a:gd name="T37" fmla="*/ 12 h 20"/>
              <a:gd name="T38" fmla="*/ 3 w 4"/>
              <a:gd name="T39" fmla="*/ 13 h 20"/>
              <a:gd name="T40" fmla="*/ 3 w 4"/>
              <a:gd name="T41" fmla="*/ 13 h 20"/>
              <a:gd name="T42" fmla="*/ 3 w 4"/>
              <a:gd name="T43" fmla="*/ 14 h 20"/>
              <a:gd name="T44" fmla="*/ 3 w 4"/>
              <a:gd name="T45" fmla="*/ 15 h 20"/>
              <a:gd name="T46" fmla="*/ 0 w 4"/>
              <a:gd name="T4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" h="20">
                <a:moveTo>
                  <a:pt x="3" y="0"/>
                </a:move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4" y="4"/>
                </a:lnTo>
                <a:lnTo>
                  <a:pt x="4" y="7"/>
                </a:lnTo>
                <a:lnTo>
                  <a:pt x="4" y="9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3" y="13"/>
                </a:lnTo>
                <a:lnTo>
                  <a:pt x="3" y="13"/>
                </a:lnTo>
                <a:lnTo>
                  <a:pt x="3" y="14"/>
                </a:lnTo>
                <a:lnTo>
                  <a:pt x="3" y="15"/>
                </a:lnTo>
                <a:lnTo>
                  <a:pt x="0" y="2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12" name="Freeform 64"/>
          <p:cNvSpPr>
            <a:spLocks/>
          </p:cNvSpPr>
          <p:nvPr/>
        </p:nvSpPr>
        <p:spPr bwMode="auto">
          <a:xfrm>
            <a:off x="9115425" y="5576888"/>
            <a:ext cx="11113" cy="33337"/>
          </a:xfrm>
          <a:custGeom>
            <a:avLst/>
            <a:gdLst>
              <a:gd name="T0" fmla="*/ 7 w 7"/>
              <a:gd name="T1" fmla="*/ 0 h 21"/>
              <a:gd name="T2" fmla="*/ 5 w 7"/>
              <a:gd name="T3" fmla="*/ 1 h 21"/>
              <a:gd name="T4" fmla="*/ 5 w 7"/>
              <a:gd name="T5" fmla="*/ 1 h 21"/>
              <a:gd name="T6" fmla="*/ 5 w 7"/>
              <a:gd name="T7" fmla="*/ 1 h 21"/>
              <a:gd name="T8" fmla="*/ 5 w 7"/>
              <a:gd name="T9" fmla="*/ 1 h 21"/>
              <a:gd name="T10" fmla="*/ 5 w 7"/>
              <a:gd name="T11" fmla="*/ 1 h 21"/>
              <a:gd name="T12" fmla="*/ 5 w 7"/>
              <a:gd name="T13" fmla="*/ 1 h 21"/>
              <a:gd name="T14" fmla="*/ 5 w 7"/>
              <a:gd name="T15" fmla="*/ 1 h 21"/>
              <a:gd name="T16" fmla="*/ 5 w 7"/>
              <a:gd name="T17" fmla="*/ 1 h 21"/>
              <a:gd name="T18" fmla="*/ 5 w 7"/>
              <a:gd name="T19" fmla="*/ 2 h 21"/>
              <a:gd name="T20" fmla="*/ 5 w 7"/>
              <a:gd name="T21" fmla="*/ 2 h 21"/>
              <a:gd name="T22" fmla="*/ 5 w 7"/>
              <a:gd name="T23" fmla="*/ 2 h 21"/>
              <a:gd name="T24" fmla="*/ 5 w 7"/>
              <a:gd name="T25" fmla="*/ 2 h 21"/>
              <a:gd name="T26" fmla="*/ 5 w 7"/>
              <a:gd name="T27" fmla="*/ 2 h 21"/>
              <a:gd name="T28" fmla="*/ 5 w 7"/>
              <a:gd name="T29" fmla="*/ 2 h 21"/>
              <a:gd name="T30" fmla="*/ 5 w 7"/>
              <a:gd name="T31" fmla="*/ 2 h 21"/>
              <a:gd name="T32" fmla="*/ 5 w 7"/>
              <a:gd name="T33" fmla="*/ 3 h 21"/>
              <a:gd name="T34" fmla="*/ 5 w 7"/>
              <a:gd name="T35" fmla="*/ 3 h 21"/>
              <a:gd name="T36" fmla="*/ 4 w 7"/>
              <a:gd name="T37" fmla="*/ 3 h 21"/>
              <a:gd name="T38" fmla="*/ 4 w 7"/>
              <a:gd name="T39" fmla="*/ 4 h 21"/>
              <a:gd name="T40" fmla="*/ 4 w 7"/>
              <a:gd name="T41" fmla="*/ 4 h 21"/>
              <a:gd name="T42" fmla="*/ 4 w 7"/>
              <a:gd name="T43" fmla="*/ 4 h 21"/>
              <a:gd name="T44" fmla="*/ 4 w 7"/>
              <a:gd name="T45" fmla="*/ 4 h 21"/>
              <a:gd name="T46" fmla="*/ 2 w 7"/>
              <a:gd name="T47" fmla="*/ 6 h 21"/>
              <a:gd name="T48" fmla="*/ 2 w 7"/>
              <a:gd name="T49" fmla="*/ 7 h 21"/>
              <a:gd name="T50" fmla="*/ 2 w 7"/>
              <a:gd name="T51" fmla="*/ 7 h 21"/>
              <a:gd name="T52" fmla="*/ 2 w 7"/>
              <a:gd name="T53" fmla="*/ 7 h 21"/>
              <a:gd name="T54" fmla="*/ 2 w 7"/>
              <a:gd name="T55" fmla="*/ 7 h 21"/>
              <a:gd name="T56" fmla="*/ 1 w 7"/>
              <a:gd name="T57" fmla="*/ 9 h 21"/>
              <a:gd name="T58" fmla="*/ 1 w 7"/>
              <a:gd name="T59" fmla="*/ 9 h 21"/>
              <a:gd name="T60" fmla="*/ 1 w 7"/>
              <a:gd name="T61" fmla="*/ 9 h 21"/>
              <a:gd name="T62" fmla="*/ 1 w 7"/>
              <a:gd name="T63" fmla="*/ 9 h 21"/>
              <a:gd name="T64" fmla="*/ 1 w 7"/>
              <a:gd name="T65" fmla="*/ 10 h 21"/>
              <a:gd name="T66" fmla="*/ 0 w 7"/>
              <a:gd name="T67" fmla="*/ 12 h 21"/>
              <a:gd name="T68" fmla="*/ 1 w 7"/>
              <a:gd name="T69" fmla="*/ 16 h 21"/>
              <a:gd name="T70" fmla="*/ 2 w 7"/>
              <a:gd name="T71" fmla="*/ 18 h 21"/>
              <a:gd name="T72" fmla="*/ 2 w 7"/>
              <a:gd name="T7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" h="21">
                <a:moveTo>
                  <a:pt x="7" y="0"/>
                </a:move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3"/>
                </a:lnTo>
                <a:lnTo>
                  <a:pt x="5" y="3"/>
                </a:lnTo>
                <a:lnTo>
                  <a:pt x="4" y="3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6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1" y="10"/>
                </a:lnTo>
                <a:lnTo>
                  <a:pt x="0" y="12"/>
                </a:lnTo>
                <a:lnTo>
                  <a:pt x="1" y="16"/>
                </a:lnTo>
                <a:lnTo>
                  <a:pt x="2" y="18"/>
                </a:lnTo>
                <a:lnTo>
                  <a:pt x="2" y="2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13" name="Freeform 65"/>
          <p:cNvSpPr>
            <a:spLocks/>
          </p:cNvSpPr>
          <p:nvPr/>
        </p:nvSpPr>
        <p:spPr bwMode="auto">
          <a:xfrm>
            <a:off x="9120188" y="5586413"/>
            <a:ext cx="3175" cy="19050"/>
          </a:xfrm>
          <a:custGeom>
            <a:avLst/>
            <a:gdLst>
              <a:gd name="T0" fmla="*/ 2 w 2"/>
              <a:gd name="T1" fmla="*/ 0 h 12"/>
              <a:gd name="T2" fmla="*/ 2 w 2"/>
              <a:gd name="T3" fmla="*/ 1 h 12"/>
              <a:gd name="T4" fmla="*/ 1 w 2"/>
              <a:gd name="T5" fmla="*/ 3 h 12"/>
              <a:gd name="T6" fmla="*/ 1 w 2"/>
              <a:gd name="T7" fmla="*/ 5 h 12"/>
              <a:gd name="T8" fmla="*/ 1 w 2"/>
              <a:gd name="T9" fmla="*/ 8 h 12"/>
              <a:gd name="T10" fmla="*/ 1 w 2"/>
              <a:gd name="T11" fmla="*/ 11 h 12"/>
              <a:gd name="T12" fmla="*/ 0 w 2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12">
                <a:moveTo>
                  <a:pt x="2" y="0"/>
                </a:moveTo>
                <a:lnTo>
                  <a:pt x="2" y="1"/>
                </a:lnTo>
                <a:lnTo>
                  <a:pt x="1" y="3"/>
                </a:lnTo>
                <a:lnTo>
                  <a:pt x="1" y="5"/>
                </a:lnTo>
                <a:lnTo>
                  <a:pt x="1" y="8"/>
                </a:lnTo>
                <a:lnTo>
                  <a:pt x="1" y="11"/>
                </a:lnTo>
                <a:lnTo>
                  <a:pt x="0" y="12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14" name="Freeform 66"/>
          <p:cNvSpPr>
            <a:spLocks/>
          </p:cNvSpPr>
          <p:nvPr/>
        </p:nvSpPr>
        <p:spPr bwMode="auto">
          <a:xfrm>
            <a:off x="9640888" y="5575300"/>
            <a:ext cx="11112" cy="34925"/>
          </a:xfrm>
          <a:custGeom>
            <a:avLst/>
            <a:gdLst>
              <a:gd name="T0" fmla="*/ 0 w 7"/>
              <a:gd name="T1" fmla="*/ 0 h 22"/>
              <a:gd name="T2" fmla="*/ 1 w 7"/>
              <a:gd name="T3" fmla="*/ 1 h 22"/>
              <a:gd name="T4" fmla="*/ 1 w 7"/>
              <a:gd name="T5" fmla="*/ 1 h 22"/>
              <a:gd name="T6" fmla="*/ 1 w 7"/>
              <a:gd name="T7" fmla="*/ 1 h 22"/>
              <a:gd name="T8" fmla="*/ 1 w 7"/>
              <a:gd name="T9" fmla="*/ 1 h 22"/>
              <a:gd name="T10" fmla="*/ 1 w 7"/>
              <a:gd name="T11" fmla="*/ 1 h 22"/>
              <a:gd name="T12" fmla="*/ 5 w 7"/>
              <a:gd name="T13" fmla="*/ 7 h 22"/>
              <a:gd name="T14" fmla="*/ 6 w 7"/>
              <a:gd name="T15" fmla="*/ 9 h 22"/>
              <a:gd name="T16" fmla="*/ 7 w 7"/>
              <a:gd name="T17" fmla="*/ 11 h 22"/>
              <a:gd name="T18" fmla="*/ 7 w 7"/>
              <a:gd name="T19" fmla="*/ 13 h 22"/>
              <a:gd name="T20" fmla="*/ 6 w 7"/>
              <a:gd name="T21" fmla="*/ 16 h 22"/>
              <a:gd name="T22" fmla="*/ 5 w 7"/>
              <a:gd name="T23" fmla="*/ 20 h 22"/>
              <a:gd name="T24" fmla="*/ 4 w 7"/>
              <a:gd name="T25" fmla="*/ 21 h 22"/>
              <a:gd name="T26" fmla="*/ 4 w 7"/>
              <a:gd name="T27" fmla="*/ 22 h 22"/>
              <a:gd name="T28" fmla="*/ 4 w 7"/>
              <a:gd name="T29" fmla="*/ 22 h 22"/>
              <a:gd name="T30" fmla="*/ 4 w 7"/>
              <a:gd name="T31" fmla="*/ 22 h 22"/>
              <a:gd name="T32" fmla="*/ 4 w 7"/>
              <a:gd name="T3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" h="22">
                <a:moveTo>
                  <a:pt x="0" y="0"/>
                </a:move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5" y="7"/>
                </a:lnTo>
                <a:lnTo>
                  <a:pt x="6" y="9"/>
                </a:lnTo>
                <a:lnTo>
                  <a:pt x="7" y="11"/>
                </a:lnTo>
                <a:lnTo>
                  <a:pt x="7" y="13"/>
                </a:lnTo>
                <a:lnTo>
                  <a:pt x="6" y="16"/>
                </a:lnTo>
                <a:lnTo>
                  <a:pt x="5" y="20"/>
                </a:lnTo>
                <a:lnTo>
                  <a:pt x="4" y="21"/>
                </a:lnTo>
                <a:lnTo>
                  <a:pt x="4" y="22"/>
                </a:lnTo>
                <a:lnTo>
                  <a:pt x="4" y="22"/>
                </a:lnTo>
                <a:lnTo>
                  <a:pt x="4" y="22"/>
                </a:lnTo>
                <a:lnTo>
                  <a:pt x="4" y="22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15" name="Freeform 67"/>
          <p:cNvSpPr>
            <a:spLocks/>
          </p:cNvSpPr>
          <p:nvPr/>
        </p:nvSpPr>
        <p:spPr bwMode="auto">
          <a:xfrm>
            <a:off x="9639300" y="5576888"/>
            <a:ext cx="4763" cy="30162"/>
          </a:xfrm>
          <a:custGeom>
            <a:avLst/>
            <a:gdLst>
              <a:gd name="T0" fmla="*/ 1 w 3"/>
              <a:gd name="T1" fmla="*/ 0 h 19"/>
              <a:gd name="T2" fmla="*/ 1 w 3"/>
              <a:gd name="T3" fmla="*/ 0 h 19"/>
              <a:gd name="T4" fmla="*/ 0 w 3"/>
              <a:gd name="T5" fmla="*/ 0 h 19"/>
              <a:gd name="T6" fmla="*/ 0 w 3"/>
              <a:gd name="T7" fmla="*/ 0 h 19"/>
              <a:gd name="T8" fmla="*/ 0 w 3"/>
              <a:gd name="T9" fmla="*/ 0 h 19"/>
              <a:gd name="T10" fmla="*/ 0 w 3"/>
              <a:gd name="T11" fmla="*/ 3 h 19"/>
              <a:gd name="T12" fmla="*/ 0 w 3"/>
              <a:gd name="T13" fmla="*/ 6 h 19"/>
              <a:gd name="T14" fmla="*/ 0 w 3"/>
              <a:gd name="T15" fmla="*/ 9 h 19"/>
              <a:gd name="T16" fmla="*/ 1 w 3"/>
              <a:gd name="T17" fmla="*/ 12 h 19"/>
              <a:gd name="T18" fmla="*/ 2 w 3"/>
              <a:gd name="T19" fmla="*/ 12 h 19"/>
              <a:gd name="T20" fmla="*/ 3 w 3"/>
              <a:gd name="T21" fmla="*/ 18 h 19"/>
              <a:gd name="T22" fmla="*/ 3 w 3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19">
                <a:moveTo>
                  <a:pt x="1" y="0"/>
                </a:moveTo>
                <a:lnTo>
                  <a:pt x="1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6"/>
                </a:lnTo>
                <a:lnTo>
                  <a:pt x="0" y="9"/>
                </a:lnTo>
                <a:lnTo>
                  <a:pt x="1" y="12"/>
                </a:lnTo>
                <a:lnTo>
                  <a:pt x="2" y="12"/>
                </a:lnTo>
                <a:lnTo>
                  <a:pt x="3" y="18"/>
                </a:lnTo>
                <a:lnTo>
                  <a:pt x="3" y="19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16" name="Freeform 68"/>
          <p:cNvSpPr>
            <a:spLocks/>
          </p:cNvSpPr>
          <p:nvPr/>
        </p:nvSpPr>
        <p:spPr bwMode="auto">
          <a:xfrm>
            <a:off x="9644063" y="5586413"/>
            <a:ext cx="3175" cy="19050"/>
          </a:xfrm>
          <a:custGeom>
            <a:avLst/>
            <a:gdLst>
              <a:gd name="T0" fmla="*/ 0 w 2"/>
              <a:gd name="T1" fmla="*/ 0 h 12"/>
              <a:gd name="T2" fmla="*/ 0 w 2"/>
              <a:gd name="T3" fmla="*/ 2 h 12"/>
              <a:gd name="T4" fmla="*/ 1 w 2"/>
              <a:gd name="T5" fmla="*/ 3 h 12"/>
              <a:gd name="T6" fmla="*/ 1 w 2"/>
              <a:gd name="T7" fmla="*/ 5 h 12"/>
              <a:gd name="T8" fmla="*/ 2 w 2"/>
              <a:gd name="T9" fmla="*/ 7 h 12"/>
              <a:gd name="T10" fmla="*/ 2 w 2"/>
              <a:gd name="T11" fmla="*/ 10 h 12"/>
              <a:gd name="T12" fmla="*/ 2 w 2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12">
                <a:moveTo>
                  <a:pt x="0" y="0"/>
                </a:moveTo>
                <a:lnTo>
                  <a:pt x="0" y="2"/>
                </a:lnTo>
                <a:lnTo>
                  <a:pt x="1" y="3"/>
                </a:lnTo>
                <a:lnTo>
                  <a:pt x="1" y="5"/>
                </a:lnTo>
                <a:lnTo>
                  <a:pt x="2" y="7"/>
                </a:lnTo>
                <a:lnTo>
                  <a:pt x="2" y="10"/>
                </a:lnTo>
                <a:lnTo>
                  <a:pt x="2" y="12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17" name="Freeform 69"/>
          <p:cNvSpPr>
            <a:spLocks/>
          </p:cNvSpPr>
          <p:nvPr/>
        </p:nvSpPr>
        <p:spPr bwMode="auto">
          <a:xfrm>
            <a:off x="9115425" y="5605463"/>
            <a:ext cx="1588" cy="9525"/>
          </a:xfrm>
          <a:custGeom>
            <a:avLst/>
            <a:gdLst>
              <a:gd name="T0" fmla="*/ 0 w 1"/>
              <a:gd name="T1" fmla="*/ 0 h 6"/>
              <a:gd name="T2" fmla="*/ 0 w 1"/>
              <a:gd name="T3" fmla="*/ 1 h 6"/>
              <a:gd name="T4" fmla="*/ 0 w 1"/>
              <a:gd name="T5" fmla="*/ 1 h 6"/>
              <a:gd name="T6" fmla="*/ 0 w 1"/>
              <a:gd name="T7" fmla="*/ 1 h 6"/>
              <a:gd name="T8" fmla="*/ 0 w 1"/>
              <a:gd name="T9" fmla="*/ 1 h 6"/>
              <a:gd name="T10" fmla="*/ 0 w 1"/>
              <a:gd name="T11" fmla="*/ 2 h 6"/>
              <a:gd name="T12" fmla="*/ 1 w 1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" h="6">
                <a:moveTo>
                  <a:pt x="0" y="0"/>
                </a:move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2"/>
                </a:lnTo>
                <a:lnTo>
                  <a:pt x="1" y="6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18" name="Freeform 70"/>
          <p:cNvSpPr>
            <a:spLocks/>
          </p:cNvSpPr>
          <p:nvPr/>
        </p:nvSpPr>
        <p:spPr bwMode="auto">
          <a:xfrm>
            <a:off x="9126538" y="5608638"/>
            <a:ext cx="0" cy="26987"/>
          </a:xfrm>
          <a:custGeom>
            <a:avLst/>
            <a:gdLst>
              <a:gd name="T0" fmla="*/ 0 h 17"/>
              <a:gd name="T1" fmla="*/ 1 h 17"/>
              <a:gd name="T2" fmla="*/ 2 h 17"/>
              <a:gd name="T3" fmla="*/ 2 h 17"/>
              <a:gd name="T4" fmla="*/ 2 h 17"/>
              <a:gd name="T5" fmla="*/ 2 h 17"/>
              <a:gd name="T6" fmla="*/ 2 h 17"/>
              <a:gd name="T7" fmla="*/ 2 h 17"/>
              <a:gd name="T8" fmla="*/ 3 h 17"/>
              <a:gd name="T9" fmla="*/ 3 h 17"/>
              <a:gd name="T10" fmla="*/ 5 h 17"/>
              <a:gd name="T11" fmla="*/ 7 h 17"/>
              <a:gd name="T12" fmla="*/ 9 h 17"/>
              <a:gd name="T13" fmla="*/ 10 h 17"/>
              <a:gd name="T14" fmla="*/ 12 h 17"/>
              <a:gd name="T15" fmla="*/ 14 h 17"/>
              <a:gd name="T16" fmla="*/ 16 h 17"/>
              <a:gd name="T17" fmla="*/ 17 h 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  <a:cxn ang="0">
                <a:pos x="0" y="T17"/>
              </a:cxn>
            </a:cxnLst>
            <a:rect l="0" t="0" r="r" b="b"/>
            <a:pathLst>
              <a:path h="17">
                <a:moveTo>
                  <a:pt x="0" y="0"/>
                </a:moveTo>
                <a:lnTo>
                  <a:pt x="0" y="1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0" y="7"/>
                </a:lnTo>
                <a:lnTo>
                  <a:pt x="0" y="9"/>
                </a:lnTo>
                <a:lnTo>
                  <a:pt x="0" y="10"/>
                </a:lnTo>
                <a:lnTo>
                  <a:pt x="0" y="12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19" name="Freeform 71"/>
          <p:cNvSpPr>
            <a:spLocks/>
          </p:cNvSpPr>
          <p:nvPr/>
        </p:nvSpPr>
        <p:spPr bwMode="auto">
          <a:xfrm>
            <a:off x="9118600" y="5611813"/>
            <a:ext cx="4763" cy="7937"/>
          </a:xfrm>
          <a:custGeom>
            <a:avLst/>
            <a:gdLst>
              <a:gd name="T0" fmla="*/ 3 w 3"/>
              <a:gd name="T1" fmla="*/ 0 h 5"/>
              <a:gd name="T2" fmla="*/ 2 w 3"/>
              <a:gd name="T3" fmla="*/ 0 h 5"/>
              <a:gd name="T4" fmla="*/ 1 w 3"/>
              <a:gd name="T5" fmla="*/ 2 h 5"/>
              <a:gd name="T6" fmla="*/ 1 w 3"/>
              <a:gd name="T7" fmla="*/ 2 h 5"/>
              <a:gd name="T8" fmla="*/ 1 w 3"/>
              <a:gd name="T9" fmla="*/ 2 h 5"/>
              <a:gd name="T10" fmla="*/ 1 w 3"/>
              <a:gd name="T11" fmla="*/ 2 h 5"/>
              <a:gd name="T12" fmla="*/ 1 w 3"/>
              <a:gd name="T13" fmla="*/ 2 h 5"/>
              <a:gd name="T14" fmla="*/ 1 w 3"/>
              <a:gd name="T15" fmla="*/ 2 h 5"/>
              <a:gd name="T16" fmla="*/ 1 w 3"/>
              <a:gd name="T17" fmla="*/ 2 h 5"/>
              <a:gd name="T18" fmla="*/ 0 w 3"/>
              <a:gd name="T19" fmla="*/ 3 h 5"/>
              <a:gd name="T20" fmla="*/ 0 w 3"/>
              <a:gd name="T21" fmla="*/ 3 h 5"/>
              <a:gd name="T22" fmla="*/ 0 w 3"/>
              <a:gd name="T23" fmla="*/ 3 h 5"/>
              <a:gd name="T24" fmla="*/ 0 w 3"/>
              <a:gd name="T25" fmla="*/ 3 h 5"/>
              <a:gd name="T26" fmla="*/ 0 w 3"/>
              <a:gd name="T27" fmla="*/ 3 h 5"/>
              <a:gd name="T28" fmla="*/ 0 w 3"/>
              <a:gd name="T29" fmla="*/ 4 h 5"/>
              <a:gd name="T30" fmla="*/ 0 w 3"/>
              <a:gd name="T31" fmla="*/ 4 h 5"/>
              <a:gd name="T32" fmla="*/ 0 w 3"/>
              <a:gd name="T33" fmla="*/ 5 h 5"/>
              <a:gd name="T34" fmla="*/ 0 w 3"/>
              <a:gd name="T35" fmla="*/ 5 h 5"/>
              <a:gd name="T36" fmla="*/ 0 w 3"/>
              <a:gd name="T37" fmla="*/ 5 h 5"/>
              <a:gd name="T38" fmla="*/ 0 w 3"/>
              <a:gd name="T3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" h="5">
                <a:moveTo>
                  <a:pt x="3" y="0"/>
                </a:moveTo>
                <a:lnTo>
                  <a:pt x="2" y="0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4"/>
                </a:lnTo>
                <a:lnTo>
                  <a:pt x="0" y="4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20" name="Freeform 72"/>
          <p:cNvSpPr>
            <a:spLocks/>
          </p:cNvSpPr>
          <p:nvPr/>
        </p:nvSpPr>
        <p:spPr bwMode="auto">
          <a:xfrm>
            <a:off x="9112250" y="5611813"/>
            <a:ext cx="6350" cy="25400"/>
          </a:xfrm>
          <a:custGeom>
            <a:avLst/>
            <a:gdLst>
              <a:gd name="T0" fmla="*/ 0 w 4"/>
              <a:gd name="T1" fmla="*/ 0 h 16"/>
              <a:gd name="T2" fmla="*/ 0 w 4"/>
              <a:gd name="T3" fmla="*/ 2 h 16"/>
              <a:gd name="T4" fmla="*/ 0 w 4"/>
              <a:gd name="T5" fmla="*/ 2 h 16"/>
              <a:gd name="T6" fmla="*/ 0 w 4"/>
              <a:gd name="T7" fmla="*/ 2 h 16"/>
              <a:gd name="T8" fmla="*/ 0 w 4"/>
              <a:gd name="T9" fmla="*/ 2 h 16"/>
              <a:gd name="T10" fmla="*/ 0 w 4"/>
              <a:gd name="T11" fmla="*/ 2 h 16"/>
              <a:gd name="T12" fmla="*/ 4 w 4"/>
              <a:gd name="T13" fmla="*/ 10 h 16"/>
              <a:gd name="T14" fmla="*/ 4 w 4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" h="16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4" y="10"/>
                </a:lnTo>
                <a:lnTo>
                  <a:pt x="4" y="16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21" name="Freeform 73"/>
          <p:cNvSpPr>
            <a:spLocks/>
          </p:cNvSpPr>
          <p:nvPr/>
        </p:nvSpPr>
        <p:spPr bwMode="auto">
          <a:xfrm>
            <a:off x="9105900" y="5614988"/>
            <a:ext cx="11113" cy="38100"/>
          </a:xfrm>
          <a:custGeom>
            <a:avLst/>
            <a:gdLst>
              <a:gd name="T0" fmla="*/ 3 w 7"/>
              <a:gd name="T1" fmla="*/ 0 h 24"/>
              <a:gd name="T2" fmla="*/ 3 w 7"/>
              <a:gd name="T3" fmla="*/ 0 h 24"/>
              <a:gd name="T4" fmla="*/ 3 w 7"/>
              <a:gd name="T5" fmla="*/ 0 h 24"/>
              <a:gd name="T6" fmla="*/ 2 w 7"/>
              <a:gd name="T7" fmla="*/ 1 h 24"/>
              <a:gd name="T8" fmla="*/ 2 w 7"/>
              <a:gd name="T9" fmla="*/ 1 h 24"/>
              <a:gd name="T10" fmla="*/ 1 w 7"/>
              <a:gd name="T11" fmla="*/ 5 h 24"/>
              <a:gd name="T12" fmla="*/ 1 w 7"/>
              <a:gd name="T13" fmla="*/ 8 h 24"/>
              <a:gd name="T14" fmla="*/ 1 w 7"/>
              <a:gd name="T15" fmla="*/ 8 h 24"/>
              <a:gd name="T16" fmla="*/ 1 w 7"/>
              <a:gd name="T17" fmla="*/ 8 h 24"/>
              <a:gd name="T18" fmla="*/ 1 w 7"/>
              <a:gd name="T19" fmla="*/ 8 h 24"/>
              <a:gd name="T20" fmla="*/ 1 w 7"/>
              <a:gd name="T21" fmla="*/ 8 h 24"/>
              <a:gd name="T22" fmla="*/ 1 w 7"/>
              <a:gd name="T23" fmla="*/ 10 h 24"/>
              <a:gd name="T24" fmla="*/ 0 w 7"/>
              <a:gd name="T25" fmla="*/ 11 h 24"/>
              <a:gd name="T26" fmla="*/ 0 w 7"/>
              <a:gd name="T27" fmla="*/ 13 h 24"/>
              <a:gd name="T28" fmla="*/ 1 w 7"/>
              <a:gd name="T29" fmla="*/ 14 h 24"/>
              <a:gd name="T30" fmla="*/ 1 w 7"/>
              <a:gd name="T31" fmla="*/ 16 h 24"/>
              <a:gd name="T32" fmla="*/ 2 w 7"/>
              <a:gd name="T33" fmla="*/ 17 h 24"/>
              <a:gd name="T34" fmla="*/ 2 w 7"/>
              <a:gd name="T35" fmla="*/ 18 h 24"/>
              <a:gd name="T36" fmla="*/ 3 w 7"/>
              <a:gd name="T37" fmla="*/ 19 h 24"/>
              <a:gd name="T38" fmla="*/ 4 w 7"/>
              <a:gd name="T39" fmla="*/ 19 h 24"/>
              <a:gd name="T40" fmla="*/ 4 w 7"/>
              <a:gd name="T41" fmla="*/ 19 h 24"/>
              <a:gd name="T42" fmla="*/ 4 w 7"/>
              <a:gd name="T43" fmla="*/ 19 h 24"/>
              <a:gd name="T44" fmla="*/ 4 w 7"/>
              <a:gd name="T45" fmla="*/ 19 h 24"/>
              <a:gd name="T46" fmla="*/ 4 w 7"/>
              <a:gd name="T47" fmla="*/ 20 h 24"/>
              <a:gd name="T48" fmla="*/ 7 w 7"/>
              <a:gd name="T4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" h="24">
                <a:moveTo>
                  <a:pt x="3" y="0"/>
                </a:moveTo>
                <a:lnTo>
                  <a:pt x="3" y="0"/>
                </a:lnTo>
                <a:lnTo>
                  <a:pt x="3" y="0"/>
                </a:lnTo>
                <a:lnTo>
                  <a:pt x="2" y="1"/>
                </a:lnTo>
                <a:lnTo>
                  <a:pt x="2" y="1"/>
                </a:lnTo>
                <a:lnTo>
                  <a:pt x="1" y="5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10"/>
                </a:lnTo>
                <a:lnTo>
                  <a:pt x="0" y="11"/>
                </a:lnTo>
                <a:lnTo>
                  <a:pt x="0" y="13"/>
                </a:lnTo>
                <a:lnTo>
                  <a:pt x="1" y="14"/>
                </a:lnTo>
                <a:lnTo>
                  <a:pt x="1" y="16"/>
                </a:lnTo>
                <a:lnTo>
                  <a:pt x="2" y="17"/>
                </a:lnTo>
                <a:lnTo>
                  <a:pt x="2" y="18"/>
                </a:lnTo>
                <a:lnTo>
                  <a:pt x="3" y="19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4" y="20"/>
                </a:lnTo>
                <a:lnTo>
                  <a:pt x="7" y="24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22" name="Freeform 74"/>
          <p:cNvSpPr>
            <a:spLocks/>
          </p:cNvSpPr>
          <p:nvPr/>
        </p:nvSpPr>
        <p:spPr bwMode="auto">
          <a:xfrm>
            <a:off x="9652000" y="5605463"/>
            <a:ext cx="1588" cy="7937"/>
          </a:xfrm>
          <a:custGeom>
            <a:avLst/>
            <a:gdLst>
              <a:gd name="T0" fmla="*/ 1 w 1"/>
              <a:gd name="T1" fmla="*/ 0 h 5"/>
              <a:gd name="T2" fmla="*/ 0 w 1"/>
              <a:gd name="T3" fmla="*/ 3 h 5"/>
              <a:gd name="T4" fmla="*/ 0 w 1"/>
              <a:gd name="T5" fmla="*/ 4 h 5"/>
              <a:gd name="T6" fmla="*/ 0 w 1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5">
                <a:moveTo>
                  <a:pt x="1" y="0"/>
                </a:moveTo>
                <a:lnTo>
                  <a:pt x="0" y="3"/>
                </a:lnTo>
                <a:lnTo>
                  <a:pt x="0" y="4"/>
                </a:lnTo>
                <a:lnTo>
                  <a:pt x="0" y="5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23" name="Freeform 75"/>
          <p:cNvSpPr>
            <a:spLocks/>
          </p:cNvSpPr>
          <p:nvPr/>
        </p:nvSpPr>
        <p:spPr bwMode="auto">
          <a:xfrm>
            <a:off x="9642475" y="5608638"/>
            <a:ext cx="4763" cy="11112"/>
          </a:xfrm>
          <a:custGeom>
            <a:avLst/>
            <a:gdLst>
              <a:gd name="T0" fmla="*/ 0 w 3"/>
              <a:gd name="T1" fmla="*/ 0 h 7"/>
              <a:gd name="T2" fmla="*/ 0 w 3"/>
              <a:gd name="T3" fmla="*/ 1 h 7"/>
              <a:gd name="T4" fmla="*/ 1 w 3"/>
              <a:gd name="T5" fmla="*/ 2 h 7"/>
              <a:gd name="T6" fmla="*/ 2 w 3"/>
              <a:gd name="T7" fmla="*/ 3 h 7"/>
              <a:gd name="T8" fmla="*/ 3 w 3"/>
              <a:gd name="T9" fmla="*/ 4 h 7"/>
              <a:gd name="T10" fmla="*/ 3 w 3"/>
              <a:gd name="T11" fmla="*/ 5 h 7"/>
              <a:gd name="T12" fmla="*/ 3 w 3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7">
                <a:moveTo>
                  <a:pt x="0" y="0"/>
                </a:moveTo>
                <a:lnTo>
                  <a:pt x="0" y="1"/>
                </a:lnTo>
                <a:lnTo>
                  <a:pt x="1" y="2"/>
                </a:lnTo>
                <a:lnTo>
                  <a:pt x="2" y="3"/>
                </a:lnTo>
                <a:lnTo>
                  <a:pt x="3" y="4"/>
                </a:lnTo>
                <a:lnTo>
                  <a:pt x="3" y="5"/>
                </a:lnTo>
                <a:lnTo>
                  <a:pt x="3" y="7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24" name="Line 76"/>
          <p:cNvSpPr>
            <a:spLocks noChangeShapeType="1"/>
          </p:cNvSpPr>
          <p:nvPr/>
        </p:nvSpPr>
        <p:spPr bwMode="auto">
          <a:xfrm>
            <a:off x="9112250" y="5624513"/>
            <a:ext cx="3175" cy="17462"/>
          </a:xfrm>
          <a:prstGeom prst="line">
            <a:avLst/>
          </a:pr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25" name="Line 77"/>
          <p:cNvSpPr>
            <a:spLocks noChangeShapeType="1"/>
          </p:cNvSpPr>
          <p:nvPr/>
        </p:nvSpPr>
        <p:spPr bwMode="auto">
          <a:xfrm>
            <a:off x="9120188" y="5624513"/>
            <a:ext cx="0" cy="7937"/>
          </a:xfrm>
          <a:prstGeom prst="line">
            <a:avLst/>
          </a:pr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26" name="Freeform 78"/>
          <p:cNvSpPr>
            <a:spLocks/>
          </p:cNvSpPr>
          <p:nvPr/>
        </p:nvSpPr>
        <p:spPr bwMode="auto">
          <a:xfrm>
            <a:off x="9642475" y="5611813"/>
            <a:ext cx="1588" cy="23812"/>
          </a:xfrm>
          <a:custGeom>
            <a:avLst/>
            <a:gdLst>
              <a:gd name="T0" fmla="*/ 0 w 1"/>
              <a:gd name="T1" fmla="*/ 0 h 15"/>
              <a:gd name="T2" fmla="*/ 1 w 1"/>
              <a:gd name="T3" fmla="*/ 3 h 15"/>
              <a:gd name="T4" fmla="*/ 0 w 1"/>
              <a:gd name="T5" fmla="*/ 7 h 15"/>
              <a:gd name="T6" fmla="*/ 0 w 1"/>
              <a:gd name="T7" fmla="*/ 9 h 15"/>
              <a:gd name="T8" fmla="*/ 0 w 1"/>
              <a:gd name="T9" fmla="*/ 13 h 15"/>
              <a:gd name="T10" fmla="*/ 0 w 1"/>
              <a:gd name="T11" fmla="*/ 13 h 15"/>
              <a:gd name="T12" fmla="*/ 0 w 1"/>
              <a:gd name="T13" fmla="*/ 13 h 15"/>
              <a:gd name="T14" fmla="*/ 0 w 1"/>
              <a:gd name="T15" fmla="*/ 14 h 15"/>
              <a:gd name="T16" fmla="*/ 0 w 1"/>
              <a:gd name="T17" fmla="*/ 15 h 15"/>
              <a:gd name="T18" fmla="*/ 1 w 1"/>
              <a:gd name="T19" fmla="*/ 15 h 15"/>
              <a:gd name="T20" fmla="*/ 1 w 1"/>
              <a:gd name="T21" fmla="*/ 15 h 15"/>
              <a:gd name="T22" fmla="*/ 1 w 1"/>
              <a:gd name="T23" fmla="*/ 15 h 15"/>
              <a:gd name="T24" fmla="*/ 1 w 1"/>
              <a:gd name="T25" fmla="*/ 15 h 15"/>
              <a:gd name="T26" fmla="*/ 1 w 1"/>
              <a:gd name="T2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" h="15">
                <a:moveTo>
                  <a:pt x="0" y="0"/>
                </a:moveTo>
                <a:lnTo>
                  <a:pt x="1" y="3"/>
                </a:lnTo>
                <a:lnTo>
                  <a:pt x="0" y="7"/>
                </a:lnTo>
                <a:lnTo>
                  <a:pt x="0" y="9"/>
                </a:lnTo>
                <a:lnTo>
                  <a:pt x="0" y="13"/>
                </a:lnTo>
                <a:lnTo>
                  <a:pt x="0" y="13"/>
                </a:lnTo>
                <a:lnTo>
                  <a:pt x="0" y="13"/>
                </a:lnTo>
                <a:lnTo>
                  <a:pt x="0" y="14"/>
                </a:lnTo>
                <a:lnTo>
                  <a:pt x="0" y="15"/>
                </a:lnTo>
                <a:lnTo>
                  <a:pt x="1" y="15"/>
                </a:lnTo>
                <a:lnTo>
                  <a:pt x="1" y="15"/>
                </a:lnTo>
                <a:lnTo>
                  <a:pt x="1" y="15"/>
                </a:lnTo>
                <a:lnTo>
                  <a:pt x="1" y="15"/>
                </a:lnTo>
                <a:lnTo>
                  <a:pt x="1" y="15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27" name="Freeform 79"/>
          <p:cNvSpPr>
            <a:spLocks/>
          </p:cNvSpPr>
          <p:nvPr/>
        </p:nvSpPr>
        <p:spPr bwMode="auto">
          <a:xfrm>
            <a:off x="9652000" y="5611813"/>
            <a:ext cx="9525" cy="39687"/>
          </a:xfrm>
          <a:custGeom>
            <a:avLst/>
            <a:gdLst>
              <a:gd name="T0" fmla="*/ 3 w 6"/>
              <a:gd name="T1" fmla="*/ 0 h 25"/>
              <a:gd name="T2" fmla="*/ 3 w 6"/>
              <a:gd name="T3" fmla="*/ 2 h 25"/>
              <a:gd name="T4" fmla="*/ 4 w 6"/>
              <a:gd name="T5" fmla="*/ 2 h 25"/>
              <a:gd name="T6" fmla="*/ 4 w 6"/>
              <a:gd name="T7" fmla="*/ 2 h 25"/>
              <a:gd name="T8" fmla="*/ 4 w 6"/>
              <a:gd name="T9" fmla="*/ 2 h 25"/>
              <a:gd name="T10" fmla="*/ 4 w 6"/>
              <a:gd name="T11" fmla="*/ 3 h 25"/>
              <a:gd name="T12" fmla="*/ 5 w 6"/>
              <a:gd name="T13" fmla="*/ 5 h 25"/>
              <a:gd name="T14" fmla="*/ 6 w 6"/>
              <a:gd name="T15" fmla="*/ 8 h 25"/>
              <a:gd name="T16" fmla="*/ 6 w 6"/>
              <a:gd name="T17" fmla="*/ 10 h 25"/>
              <a:gd name="T18" fmla="*/ 6 w 6"/>
              <a:gd name="T19" fmla="*/ 14 h 25"/>
              <a:gd name="T20" fmla="*/ 6 w 6"/>
              <a:gd name="T21" fmla="*/ 17 h 25"/>
              <a:gd name="T22" fmla="*/ 6 w 6"/>
              <a:gd name="T23" fmla="*/ 17 h 25"/>
              <a:gd name="T24" fmla="*/ 6 w 6"/>
              <a:gd name="T25" fmla="*/ 17 h 25"/>
              <a:gd name="T26" fmla="*/ 6 w 6"/>
              <a:gd name="T27" fmla="*/ 17 h 25"/>
              <a:gd name="T28" fmla="*/ 6 w 6"/>
              <a:gd name="T29" fmla="*/ 17 h 25"/>
              <a:gd name="T30" fmla="*/ 5 w 6"/>
              <a:gd name="T31" fmla="*/ 18 h 25"/>
              <a:gd name="T32" fmla="*/ 5 w 6"/>
              <a:gd name="T33" fmla="*/ 19 h 25"/>
              <a:gd name="T34" fmla="*/ 5 w 6"/>
              <a:gd name="T35" fmla="*/ 19 h 25"/>
              <a:gd name="T36" fmla="*/ 5 w 6"/>
              <a:gd name="T37" fmla="*/ 19 h 25"/>
              <a:gd name="T38" fmla="*/ 5 w 6"/>
              <a:gd name="T39" fmla="*/ 19 h 25"/>
              <a:gd name="T40" fmla="*/ 5 w 6"/>
              <a:gd name="T41" fmla="*/ 19 h 25"/>
              <a:gd name="T42" fmla="*/ 5 w 6"/>
              <a:gd name="T43" fmla="*/ 19 h 25"/>
              <a:gd name="T44" fmla="*/ 5 w 6"/>
              <a:gd name="T45" fmla="*/ 19 h 25"/>
              <a:gd name="T46" fmla="*/ 4 w 6"/>
              <a:gd name="T47" fmla="*/ 19 h 25"/>
              <a:gd name="T48" fmla="*/ 4 w 6"/>
              <a:gd name="T49" fmla="*/ 19 h 25"/>
              <a:gd name="T50" fmla="*/ 2 w 6"/>
              <a:gd name="T51" fmla="*/ 23 h 25"/>
              <a:gd name="T52" fmla="*/ 2 w 6"/>
              <a:gd name="T53" fmla="*/ 23 h 25"/>
              <a:gd name="T54" fmla="*/ 2 w 6"/>
              <a:gd name="T55" fmla="*/ 23 h 25"/>
              <a:gd name="T56" fmla="*/ 1 w 6"/>
              <a:gd name="T57" fmla="*/ 23 h 25"/>
              <a:gd name="T58" fmla="*/ 1 w 6"/>
              <a:gd name="T59" fmla="*/ 24 h 25"/>
              <a:gd name="T60" fmla="*/ 1 w 6"/>
              <a:gd name="T61" fmla="*/ 24 h 25"/>
              <a:gd name="T62" fmla="*/ 1 w 6"/>
              <a:gd name="T63" fmla="*/ 24 h 25"/>
              <a:gd name="T64" fmla="*/ 1 w 6"/>
              <a:gd name="T65" fmla="*/ 24 h 25"/>
              <a:gd name="T66" fmla="*/ 1 w 6"/>
              <a:gd name="T67" fmla="*/ 24 h 25"/>
              <a:gd name="T68" fmla="*/ 0 w 6"/>
              <a:gd name="T6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" h="25">
                <a:moveTo>
                  <a:pt x="3" y="0"/>
                </a:moveTo>
                <a:lnTo>
                  <a:pt x="3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3"/>
                </a:lnTo>
                <a:lnTo>
                  <a:pt x="5" y="5"/>
                </a:lnTo>
                <a:lnTo>
                  <a:pt x="6" y="8"/>
                </a:lnTo>
                <a:lnTo>
                  <a:pt x="6" y="10"/>
                </a:lnTo>
                <a:lnTo>
                  <a:pt x="6" y="14"/>
                </a:lnTo>
                <a:lnTo>
                  <a:pt x="6" y="17"/>
                </a:lnTo>
                <a:lnTo>
                  <a:pt x="6" y="17"/>
                </a:lnTo>
                <a:lnTo>
                  <a:pt x="6" y="17"/>
                </a:lnTo>
                <a:lnTo>
                  <a:pt x="6" y="17"/>
                </a:lnTo>
                <a:lnTo>
                  <a:pt x="6" y="17"/>
                </a:lnTo>
                <a:lnTo>
                  <a:pt x="5" y="18"/>
                </a:lnTo>
                <a:lnTo>
                  <a:pt x="5" y="19"/>
                </a:lnTo>
                <a:lnTo>
                  <a:pt x="5" y="19"/>
                </a:lnTo>
                <a:lnTo>
                  <a:pt x="5" y="19"/>
                </a:lnTo>
                <a:lnTo>
                  <a:pt x="5" y="19"/>
                </a:lnTo>
                <a:lnTo>
                  <a:pt x="5" y="19"/>
                </a:lnTo>
                <a:lnTo>
                  <a:pt x="5" y="19"/>
                </a:lnTo>
                <a:lnTo>
                  <a:pt x="5" y="19"/>
                </a:lnTo>
                <a:lnTo>
                  <a:pt x="4" y="19"/>
                </a:lnTo>
                <a:lnTo>
                  <a:pt x="4" y="19"/>
                </a:lnTo>
                <a:lnTo>
                  <a:pt x="2" y="23"/>
                </a:lnTo>
                <a:lnTo>
                  <a:pt x="2" y="23"/>
                </a:lnTo>
                <a:lnTo>
                  <a:pt x="2" y="23"/>
                </a:lnTo>
                <a:lnTo>
                  <a:pt x="1" y="23"/>
                </a:lnTo>
                <a:lnTo>
                  <a:pt x="1" y="24"/>
                </a:lnTo>
                <a:lnTo>
                  <a:pt x="1" y="24"/>
                </a:lnTo>
                <a:lnTo>
                  <a:pt x="1" y="24"/>
                </a:lnTo>
                <a:lnTo>
                  <a:pt x="1" y="24"/>
                </a:lnTo>
                <a:lnTo>
                  <a:pt x="1" y="24"/>
                </a:lnTo>
                <a:lnTo>
                  <a:pt x="0" y="25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28" name="Freeform 80"/>
          <p:cNvSpPr>
            <a:spLocks/>
          </p:cNvSpPr>
          <p:nvPr/>
        </p:nvSpPr>
        <p:spPr bwMode="auto">
          <a:xfrm>
            <a:off x="9648825" y="5614988"/>
            <a:ext cx="7938" cy="22225"/>
          </a:xfrm>
          <a:custGeom>
            <a:avLst/>
            <a:gdLst>
              <a:gd name="T0" fmla="*/ 5 w 5"/>
              <a:gd name="T1" fmla="*/ 0 h 14"/>
              <a:gd name="T2" fmla="*/ 5 w 5"/>
              <a:gd name="T3" fmla="*/ 0 h 14"/>
              <a:gd name="T4" fmla="*/ 5 w 5"/>
              <a:gd name="T5" fmla="*/ 0 h 14"/>
              <a:gd name="T6" fmla="*/ 5 w 5"/>
              <a:gd name="T7" fmla="*/ 0 h 14"/>
              <a:gd name="T8" fmla="*/ 5 w 5"/>
              <a:gd name="T9" fmla="*/ 0 h 14"/>
              <a:gd name="T10" fmla="*/ 4 w 5"/>
              <a:gd name="T11" fmla="*/ 2 h 14"/>
              <a:gd name="T12" fmla="*/ 3 w 5"/>
              <a:gd name="T13" fmla="*/ 3 h 14"/>
              <a:gd name="T14" fmla="*/ 2 w 5"/>
              <a:gd name="T15" fmla="*/ 3 h 14"/>
              <a:gd name="T16" fmla="*/ 1 w 5"/>
              <a:gd name="T17" fmla="*/ 5 h 14"/>
              <a:gd name="T18" fmla="*/ 1 w 5"/>
              <a:gd name="T19" fmla="*/ 5 h 14"/>
              <a:gd name="T20" fmla="*/ 1 w 5"/>
              <a:gd name="T21" fmla="*/ 5 h 14"/>
              <a:gd name="T22" fmla="*/ 1 w 5"/>
              <a:gd name="T23" fmla="*/ 6 h 14"/>
              <a:gd name="T24" fmla="*/ 1 w 5"/>
              <a:gd name="T25" fmla="*/ 6 h 14"/>
              <a:gd name="T26" fmla="*/ 1 w 5"/>
              <a:gd name="T27" fmla="*/ 6 h 14"/>
              <a:gd name="T28" fmla="*/ 0 w 5"/>
              <a:gd name="T29" fmla="*/ 8 h 14"/>
              <a:gd name="T30" fmla="*/ 0 w 5"/>
              <a:gd name="T31" fmla="*/ 11 h 14"/>
              <a:gd name="T32" fmla="*/ 0 w 5"/>
              <a:gd name="T33" fmla="*/ 13 h 14"/>
              <a:gd name="T34" fmla="*/ 0 w 5"/>
              <a:gd name="T3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" h="14">
                <a:moveTo>
                  <a:pt x="5" y="0"/>
                </a:move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4" y="2"/>
                </a:lnTo>
                <a:lnTo>
                  <a:pt x="3" y="3"/>
                </a:lnTo>
                <a:lnTo>
                  <a:pt x="2" y="3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6"/>
                </a:lnTo>
                <a:lnTo>
                  <a:pt x="1" y="6"/>
                </a:lnTo>
                <a:lnTo>
                  <a:pt x="1" y="6"/>
                </a:lnTo>
                <a:lnTo>
                  <a:pt x="0" y="8"/>
                </a:lnTo>
                <a:lnTo>
                  <a:pt x="0" y="11"/>
                </a:lnTo>
                <a:lnTo>
                  <a:pt x="0" y="13"/>
                </a:lnTo>
                <a:lnTo>
                  <a:pt x="0" y="14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29" name="Freeform 81"/>
          <p:cNvSpPr>
            <a:spLocks/>
          </p:cNvSpPr>
          <p:nvPr/>
        </p:nvSpPr>
        <p:spPr bwMode="auto">
          <a:xfrm>
            <a:off x="9121775" y="5640388"/>
            <a:ext cx="4763" cy="20637"/>
          </a:xfrm>
          <a:custGeom>
            <a:avLst/>
            <a:gdLst>
              <a:gd name="T0" fmla="*/ 0 w 3"/>
              <a:gd name="T1" fmla="*/ 0 h 13"/>
              <a:gd name="T2" fmla="*/ 0 w 3"/>
              <a:gd name="T3" fmla="*/ 2 h 13"/>
              <a:gd name="T4" fmla="*/ 0 w 3"/>
              <a:gd name="T5" fmla="*/ 2 h 13"/>
              <a:gd name="T6" fmla="*/ 0 w 3"/>
              <a:gd name="T7" fmla="*/ 2 h 13"/>
              <a:gd name="T8" fmla="*/ 0 w 3"/>
              <a:gd name="T9" fmla="*/ 2 h 13"/>
              <a:gd name="T10" fmla="*/ 0 w 3"/>
              <a:gd name="T11" fmla="*/ 2 h 13"/>
              <a:gd name="T12" fmla="*/ 1 w 3"/>
              <a:gd name="T13" fmla="*/ 4 h 13"/>
              <a:gd name="T14" fmla="*/ 3 w 3"/>
              <a:gd name="T15" fmla="*/ 6 h 13"/>
              <a:gd name="T16" fmla="*/ 3 w 3"/>
              <a:gd name="T17" fmla="*/ 8 h 13"/>
              <a:gd name="T18" fmla="*/ 3 w 3"/>
              <a:gd name="T19" fmla="*/ 10 h 13"/>
              <a:gd name="T20" fmla="*/ 1 w 3"/>
              <a:gd name="T21" fmla="*/ 12 h 13"/>
              <a:gd name="T22" fmla="*/ 1 w 3"/>
              <a:gd name="T23" fmla="*/ 12 h 13"/>
              <a:gd name="T24" fmla="*/ 1 w 3"/>
              <a:gd name="T25" fmla="*/ 12 h 13"/>
              <a:gd name="T26" fmla="*/ 1 w 3"/>
              <a:gd name="T27" fmla="*/ 12 h 13"/>
              <a:gd name="T28" fmla="*/ 1 w 3"/>
              <a:gd name="T29" fmla="*/ 12 h 13"/>
              <a:gd name="T30" fmla="*/ 1 w 3"/>
              <a:gd name="T31" fmla="*/ 12 h 13"/>
              <a:gd name="T32" fmla="*/ 1 w 3"/>
              <a:gd name="T33" fmla="*/ 12 h 13"/>
              <a:gd name="T34" fmla="*/ 1 w 3"/>
              <a:gd name="T35" fmla="*/ 13 h 13"/>
              <a:gd name="T36" fmla="*/ 1 w 3"/>
              <a:gd name="T37" fmla="*/ 13 h 13"/>
              <a:gd name="T38" fmla="*/ 0 w 3"/>
              <a:gd name="T39" fmla="*/ 13 h 13"/>
              <a:gd name="T40" fmla="*/ 0 w 3"/>
              <a:gd name="T41" fmla="*/ 13 h 13"/>
              <a:gd name="T42" fmla="*/ 0 w 3"/>
              <a:gd name="T43" fmla="*/ 13 h 13"/>
              <a:gd name="T44" fmla="*/ 0 w 3"/>
              <a:gd name="T4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" h="13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1" y="4"/>
                </a:lnTo>
                <a:lnTo>
                  <a:pt x="3" y="6"/>
                </a:lnTo>
                <a:lnTo>
                  <a:pt x="3" y="8"/>
                </a:lnTo>
                <a:lnTo>
                  <a:pt x="3" y="10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3"/>
                </a:lnTo>
                <a:lnTo>
                  <a:pt x="1" y="13"/>
                </a:lnTo>
                <a:lnTo>
                  <a:pt x="0" y="13"/>
                </a:lnTo>
                <a:lnTo>
                  <a:pt x="0" y="13"/>
                </a:lnTo>
                <a:lnTo>
                  <a:pt x="0" y="13"/>
                </a:lnTo>
                <a:lnTo>
                  <a:pt x="0" y="13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30" name="Freeform 82"/>
          <p:cNvSpPr>
            <a:spLocks/>
          </p:cNvSpPr>
          <p:nvPr/>
        </p:nvSpPr>
        <p:spPr bwMode="auto">
          <a:xfrm>
            <a:off x="9647238" y="5624513"/>
            <a:ext cx="0" cy="7937"/>
          </a:xfrm>
          <a:custGeom>
            <a:avLst/>
            <a:gdLst>
              <a:gd name="T0" fmla="*/ 0 h 5"/>
              <a:gd name="T1" fmla="*/ 2 h 5"/>
              <a:gd name="T2" fmla="*/ 5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">
                <a:moveTo>
                  <a:pt x="0" y="0"/>
                </a:moveTo>
                <a:lnTo>
                  <a:pt x="0" y="2"/>
                </a:lnTo>
                <a:lnTo>
                  <a:pt x="0" y="5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31" name="Freeform 83"/>
          <p:cNvSpPr>
            <a:spLocks/>
          </p:cNvSpPr>
          <p:nvPr/>
        </p:nvSpPr>
        <p:spPr bwMode="auto">
          <a:xfrm>
            <a:off x="9652000" y="5624513"/>
            <a:ext cx="4763" cy="17462"/>
          </a:xfrm>
          <a:custGeom>
            <a:avLst/>
            <a:gdLst>
              <a:gd name="T0" fmla="*/ 3 w 3"/>
              <a:gd name="T1" fmla="*/ 0 h 11"/>
              <a:gd name="T2" fmla="*/ 3 w 3"/>
              <a:gd name="T3" fmla="*/ 1 h 11"/>
              <a:gd name="T4" fmla="*/ 1 w 3"/>
              <a:gd name="T5" fmla="*/ 11 h 11"/>
              <a:gd name="T6" fmla="*/ 0 w 3"/>
              <a:gd name="T7" fmla="*/ 11 h 11"/>
              <a:gd name="T8" fmla="*/ 0 w 3"/>
              <a:gd name="T9" fmla="*/ 11 h 11"/>
              <a:gd name="T10" fmla="*/ 0 w 3"/>
              <a:gd name="T11" fmla="*/ 11 h 11"/>
              <a:gd name="T12" fmla="*/ 0 w 3"/>
              <a:gd name="T13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11">
                <a:moveTo>
                  <a:pt x="3" y="0"/>
                </a:moveTo>
                <a:lnTo>
                  <a:pt x="3" y="1"/>
                </a:lnTo>
                <a:lnTo>
                  <a:pt x="1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32" name="Freeform 84"/>
          <p:cNvSpPr>
            <a:spLocks/>
          </p:cNvSpPr>
          <p:nvPr/>
        </p:nvSpPr>
        <p:spPr bwMode="auto">
          <a:xfrm>
            <a:off x="9120188" y="5643563"/>
            <a:ext cx="1587" cy="17462"/>
          </a:xfrm>
          <a:custGeom>
            <a:avLst/>
            <a:gdLst>
              <a:gd name="T0" fmla="*/ 0 w 1"/>
              <a:gd name="T1" fmla="*/ 0 h 11"/>
              <a:gd name="T2" fmla="*/ 0 w 1"/>
              <a:gd name="T3" fmla="*/ 2 h 11"/>
              <a:gd name="T4" fmla="*/ 0 w 1"/>
              <a:gd name="T5" fmla="*/ 4 h 11"/>
              <a:gd name="T6" fmla="*/ 0 w 1"/>
              <a:gd name="T7" fmla="*/ 6 h 11"/>
              <a:gd name="T8" fmla="*/ 0 w 1"/>
              <a:gd name="T9" fmla="*/ 8 h 11"/>
              <a:gd name="T10" fmla="*/ 1 w 1"/>
              <a:gd name="T11" fmla="*/ 11 h 11"/>
              <a:gd name="T12" fmla="*/ 1 w 1"/>
              <a:gd name="T13" fmla="*/ 11 h 11"/>
              <a:gd name="T14" fmla="*/ 1 w 1"/>
              <a:gd name="T15" fmla="*/ 11 h 11"/>
              <a:gd name="T16" fmla="*/ 1 w 1"/>
              <a:gd name="T17" fmla="*/ 11 h 11"/>
              <a:gd name="T18" fmla="*/ 1 w 1"/>
              <a:gd name="T1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" h="11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33" name="Freeform 85"/>
          <p:cNvSpPr>
            <a:spLocks/>
          </p:cNvSpPr>
          <p:nvPr/>
        </p:nvSpPr>
        <p:spPr bwMode="auto">
          <a:xfrm>
            <a:off x="9107488" y="5653088"/>
            <a:ext cx="11112" cy="12700"/>
          </a:xfrm>
          <a:custGeom>
            <a:avLst/>
            <a:gdLst>
              <a:gd name="T0" fmla="*/ 0 w 7"/>
              <a:gd name="T1" fmla="*/ 0 h 8"/>
              <a:gd name="T2" fmla="*/ 0 w 7"/>
              <a:gd name="T3" fmla="*/ 1 h 8"/>
              <a:gd name="T4" fmla="*/ 1 w 7"/>
              <a:gd name="T5" fmla="*/ 1 h 8"/>
              <a:gd name="T6" fmla="*/ 1 w 7"/>
              <a:gd name="T7" fmla="*/ 2 h 8"/>
              <a:gd name="T8" fmla="*/ 1 w 7"/>
              <a:gd name="T9" fmla="*/ 2 h 8"/>
              <a:gd name="T10" fmla="*/ 1 w 7"/>
              <a:gd name="T11" fmla="*/ 2 h 8"/>
              <a:gd name="T12" fmla="*/ 1 w 7"/>
              <a:gd name="T13" fmla="*/ 2 h 8"/>
              <a:gd name="T14" fmla="*/ 1 w 7"/>
              <a:gd name="T15" fmla="*/ 2 h 8"/>
              <a:gd name="T16" fmla="*/ 2 w 7"/>
              <a:gd name="T17" fmla="*/ 2 h 8"/>
              <a:gd name="T18" fmla="*/ 2 w 7"/>
              <a:gd name="T19" fmla="*/ 2 h 8"/>
              <a:gd name="T20" fmla="*/ 3 w 7"/>
              <a:gd name="T21" fmla="*/ 2 h 8"/>
              <a:gd name="T22" fmla="*/ 4 w 7"/>
              <a:gd name="T23" fmla="*/ 2 h 8"/>
              <a:gd name="T24" fmla="*/ 5 w 7"/>
              <a:gd name="T25" fmla="*/ 4 h 8"/>
              <a:gd name="T26" fmla="*/ 5 w 7"/>
              <a:gd name="T27" fmla="*/ 5 h 8"/>
              <a:gd name="T28" fmla="*/ 6 w 7"/>
              <a:gd name="T29" fmla="*/ 5 h 8"/>
              <a:gd name="T30" fmla="*/ 7 w 7"/>
              <a:gd name="T31" fmla="*/ 6 h 8"/>
              <a:gd name="T32" fmla="*/ 7 w 7"/>
              <a:gd name="T33" fmla="*/ 7 h 8"/>
              <a:gd name="T34" fmla="*/ 7 w 7"/>
              <a:gd name="T3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8">
                <a:moveTo>
                  <a:pt x="0" y="0"/>
                </a:moveTo>
                <a:lnTo>
                  <a:pt x="0" y="1"/>
                </a:lnTo>
                <a:lnTo>
                  <a:pt x="1" y="1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2" y="2"/>
                </a:lnTo>
                <a:lnTo>
                  <a:pt x="2" y="2"/>
                </a:lnTo>
                <a:lnTo>
                  <a:pt x="3" y="2"/>
                </a:lnTo>
                <a:lnTo>
                  <a:pt x="4" y="2"/>
                </a:lnTo>
                <a:lnTo>
                  <a:pt x="5" y="4"/>
                </a:lnTo>
                <a:lnTo>
                  <a:pt x="5" y="5"/>
                </a:lnTo>
                <a:lnTo>
                  <a:pt x="6" y="5"/>
                </a:lnTo>
                <a:lnTo>
                  <a:pt x="7" y="6"/>
                </a:lnTo>
                <a:lnTo>
                  <a:pt x="7" y="7"/>
                </a:lnTo>
                <a:lnTo>
                  <a:pt x="7" y="8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34" name="Freeform 86"/>
          <p:cNvSpPr>
            <a:spLocks/>
          </p:cNvSpPr>
          <p:nvPr/>
        </p:nvSpPr>
        <p:spPr bwMode="auto">
          <a:xfrm>
            <a:off x="9647238" y="5637213"/>
            <a:ext cx="0" cy="23812"/>
          </a:xfrm>
          <a:custGeom>
            <a:avLst/>
            <a:gdLst>
              <a:gd name="T0" fmla="*/ 0 h 15"/>
              <a:gd name="T1" fmla="*/ 4 h 15"/>
              <a:gd name="T2" fmla="*/ 4 h 15"/>
              <a:gd name="T3" fmla="*/ 4 h 15"/>
              <a:gd name="T4" fmla="*/ 4 h 15"/>
              <a:gd name="T5" fmla="*/ 4 h 15"/>
              <a:gd name="T6" fmla="*/ 7 h 15"/>
              <a:gd name="T7" fmla="*/ 9 h 15"/>
              <a:gd name="T8" fmla="*/ 11 h 15"/>
              <a:gd name="T9" fmla="*/ 14 h 15"/>
              <a:gd name="T10" fmla="*/ 14 h 15"/>
              <a:gd name="T11" fmla="*/ 15 h 15"/>
              <a:gd name="T12" fmla="*/ 15 h 15"/>
              <a:gd name="T13" fmla="*/ 15 h 15"/>
              <a:gd name="T14" fmla="*/ 15 h 15"/>
              <a:gd name="T15" fmla="*/ 15 h 15"/>
              <a:gd name="T16" fmla="*/ 15 h 15"/>
              <a:gd name="T17" fmla="*/ 15 h 1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  <a:cxn ang="0">
                <a:pos x="0" y="T17"/>
              </a:cxn>
            </a:cxnLst>
            <a:rect l="0" t="0" r="r" b="b"/>
            <a:pathLst>
              <a:path h="15">
                <a:moveTo>
                  <a:pt x="0" y="0"/>
                </a:move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7"/>
                </a:lnTo>
                <a:lnTo>
                  <a:pt x="0" y="9"/>
                </a:lnTo>
                <a:lnTo>
                  <a:pt x="0" y="11"/>
                </a:lnTo>
                <a:lnTo>
                  <a:pt x="0" y="14"/>
                </a:lnTo>
                <a:lnTo>
                  <a:pt x="0" y="14"/>
                </a:lnTo>
                <a:lnTo>
                  <a:pt x="0" y="15"/>
                </a:lnTo>
                <a:lnTo>
                  <a:pt x="0" y="15"/>
                </a:lnTo>
                <a:lnTo>
                  <a:pt x="0" y="15"/>
                </a:lnTo>
                <a:lnTo>
                  <a:pt x="0" y="15"/>
                </a:lnTo>
                <a:lnTo>
                  <a:pt x="0" y="15"/>
                </a:lnTo>
                <a:lnTo>
                  <a:pt x="0" y="15"/>
                </a:lnTo>
                <a:lnTo>
                  <a:pt x="0" y="15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35" name="Freeform 87"/>
          <p:cNvSpPr>
            <a:spLocks/>
          </p:cNvSpPr>
          <p:nvPr/>
        </p:nvSpPr>
        <p:spPr bwMode="auto">
          <a:xfrm>
            <a:off x="9107488" y="5656263"/>
            <a:ext cx="12700" cy="41275"/>
          </a:xfrm>
          <a:custGeom>
            <a:avLst/>
            <a:gdLst>
              <a:gd name="T0" fmla="*/ 0 w 8"/>
              <a:gd name="T1" fmla="*/ 0 h 26"/>
              <a:gd name="T2" fmla="*/ 0 w 8"/>
              <a:gd name="T3" fmla="*/ 0 h 26"/>
              <a:gd name="T4" fmla="*/ 0 w 8"/>
              <a:gd name="T5" fmla="*/ 0 h 26"/>
              <a:gd name="T6" fmla="*/ 0 w 8"/>
              <a:gd name="T7" fmla="*/ 0 h 26"/>
              <a:gd name="T8" fmla="*/ 0 w 8"/>
              <a:gd name="T9" fmla="*/ 0 h 26"/>
              <a:gd name="T10" fmla="*/ 0 w 8"/>
              <a:gd name="T11" fmla="*/ 1 h 26"/>
              <a:gd name="T12" fmla="*/ 0 w 8"/>
              <a:gd name="T13" fmla="*/ 3 h 26"/>
              <a:gd name="T14" fmla="*/ 0 w 8"/>
              <a:gd name="T15" fmla="*/ 5 h 26"/>
              <a:gd name="T16" fmla="*/ 1 w 8"/>
              <a:gd name="T17" fmla="*/ 6 h 26"/>
              <a:gd name="T18" fmla="*/ 0 w 8"/>
              <a:gd name="T19" fmla="*/ 9 h 26"/>
              <a:gd name="T20" fmla="*/ 0 w 8"/>
              <a:gd name="T21" fmla="*/ 13 h 26"/>
              <a:gd name="T22" fmla="*/ 1 w 8"/>
              <a:gd name="T23" fmla="*/ 16 h 26"/>
              <a:gd name="T24" fmla="*/ 3 w 8"/>
              <a:gd name="T25" fmla="*/ 19 h 26"/>
              <a:gd name="T26" fmla="*/ 4 w 8"/>
              <a:gd name="T27" fmla="*/ 20 h 26"/>
              <a:gd name="T28" fmla="*/ 5 w 8"/>
              <a:gd name="T29" fmla="*/ 21 h 26"/>
              <a:gd name="T30" fmla="*/ 6 w 8"/>
              <a:gd name="T31" fmla="*/ 22 h 26"/>
              <a:gd name="T32" fmla="*/ 7 w 8"/>
              <a:gd name="T33" fmla="*/ 23 h 26"/>
              <a:gd name="T34" fmla="*/ 8 w 8"/>
              <a:gd name="T3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" h="2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1"/>
                </a:lnTo>
                <a:lnTo>
                  <a:pt x="0" y="3"/>
                </a:lnTo>
                <a:lnTo>
                  <a:pt x="0" y="5"/>
                </a:lnTo>
                <a:lnTo>
                  <a:pt x="1" y="6"/>
                </a:lnTo>
                <a:lnTo>
                  <a:pt x="0" y="9"/>
                </a:lnTo>
                <a:lnTo>
                  <a:pt x="0" y="13"/>
                </a:lnTo>
                <a:lnTo>
                  <a:pt x="1" y="16"/>
                </a:lnTo>
                <a:lnTo>
                  <a:pt x="3" y="19"/>
                </a:lnTo>
                <a:lnTo>
                  <a:pt x="4" y="20"/>
                </a:lnTo>
                <a:lnTo>
                  <a:pt x="5" y="21"/>
                </a:lnTo>
                <a:lnTo>
                  <a:pt x="6" y="22"/>
                </a:lnTo>
                <a:lnTo>
                  <a:pt x="7" y="23"/>
                </a:lnTo>
                <a:lnTo>
                  <a:pt x="8" y="26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36" name="Freeform 88"/>
          <p:cNvSpPr>
            <a:spLocks/>
          </p:cNvSpPr>
          <p:nvPr/>
        </p:nvSpPr>
        <p:spPr bwMode="auto">
          <a:xfrm>
            <a:off x="9642475" y="5643563"/>
            <a:ext cx="4763" cy="17462"/>
          </a:xfrm>
          <a:custGeom>
            <a:avLst/>
            <a:gdLst>
              <a:gd name="T0" fmla="*/ 3 w 3"/>
              <a:gd name="T1" fmla="*/ 0 h 11"/>
              <a:gd name="T2" fmla="*/ 3 w 3"/>
              <a:gd name="T3" fmla="*/ 0 h 11"/>
              <a:gd name="T4" fmla="*/ 2 w 3"/>
              <a:gd name="T5" fmla="*/ 0 h 11"/>
              <a:gd name="T6" fmla="*/ 2 w 3"/>
              <a:gd name="T7" fmla="*/ 0 h 11"/>
              <a:gd name="T8" fmla="*/ 2 w 3"/>
              <a:gd name="T9" fmla="*/ 0 h 11"/>
              <a:gd name="T10" fmla="*/ 2 w 3"/>
              <a:gd name="T11" fmla="*/ 1 h 11"/>
              <a:gd name="T12" fmla="*/ 2 w 3"/>
              <a:gd name="T13" fmla="*/ 1 h 11"/>
              <a:gd name="T14" fmla="*/ 2 w 3"/>
              <a:gd name="T15" fmla="*/ 1 h 11"/>
              <a:gd name="T16" fmla="*/ 2 w 3"/>
              <a:gd name="T17" fmla="*/ 1 h 11"/>
              <a:gd name="T18" fmla="*/ 2 w 3"/>
              <a:gd name="T19" fmla="*/ 2 h 11"/>
              <a:gd name="T20" fmla="*/ 1 w 3"/>
              <a:gd name="T21" fmla="*/ 4 h 11"/>
              <a:gd name="T22" fmla="*/ 0 w 3"/>
              <a:gd name="T23" fmla="*/ 5 h 11"/>
              <a:gd name="T24" fmla="*/ 1 w 3"/>
              <a:gd name="T25" fmla="*/ 7 h 11"/>
              <a:gd name="T26" fmla="*/ 2 w 3"/>
              <a:gd name="T27" fmla="*/ 11 h 11"/>
              <a:gd name="T28" fmla="*/ 2 w 3"/>
              <a:gd name="T29" fmla="*/ 11 h 11"/>
              <a:gd name="T30" fmla="*/ 2 w 3"/>
              <a:gd name="T31" fmla="*/ 11 h 11"/>
              <a:gd name="T32" fmla="*/ 2 w 3"/>
              <a:gd name="T33" fmla="*/ 11 h 11"/>
              <a:gd name="T34" fmla="*/ 2 w 3"/>
              <a:gd name="T3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" h="11">
                <a:moveTo>
                  <a:pt x="3" y="0"/>
                </a:moveTo>
                <a:lnTo>
                  <a:pt x="3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2"/>
                </a:lnTo>
                <a:lnTo>
                  <a:pt x="1" y="4"/>
                </a:lnTo>
                <a:lnTo>
                  <a:pt x="0" y="5"/>
                </a:lnTo>
                <a:lnTo>
                  <a:pt x="1" y="7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37" name="Freeform 89"/>
          <p:cNvSpPr>
            <a:spLocks/>
          </p:cNvSpPr>
          <p:nvPr/>
        </p:nvSpPr>
        <p:spPr bwMode="auto">
          <a:xfrm>
            <a:off x="9129713" y="5662613"/>
            <a:ext cx="1587" cy="46037"/>
          </a:xfrm>
          <a:custGeom>
            <a:avLst/>
            <a:gdLst>
              <a:gd name="T0" fmla="*/ 1 w 1"/>
              <a:gd name="T1" fmla="*/ 0 h 29"/>
              <a:gd name="T2" fmla="*/ 1 w 1"/>
              <a:gd name="T3" fmla="*/ 0 h 29"/>
              <a:gd name="T4" fmla="*/ 1 w 1"/>
              <a:gd name="T5" fmla="*/ 0 h 29"/>
              <a:gd name="T6" fmla="*/ 1 w 1"/>
              <a:gd name="T7" fmla="*/ 0 h 29"/>
              <a:gd name="T8" fmla="*/ 1 w 1"/>
              <a:gd name="T9" fmla="*/ 0 h 29"/>
              <a:gd name="T10" fmla="*/ 1 w 1"/>
              <a:gd name="T11" fmla="*/ 0 h 29"/>
              <a:gd name="T12" fmla="*/ 1 w 1"/>
              <a:gd name="T13" fmla="*/ 0 h 29"/>
              <a:gd name="T14" fmla="*/ 0 w 1"/>
              <a:gd name="T15" fmla="*/ 0 h 29"/>
              <a:gd name="T16" fmla="*/ 0 w 1"/>
              <a:gd name="T17" fmla="*/ 1 h 29"/>
              <a:gd name="T18" fmla="*/ 0 w 1"/>
              <a:gd name="T19" fmla="*/ 1 h 29"/>
              <a:gd name="T20" fmla="*/ 0 w 1"/>
              <a:gd name="T21" fmla="*/ 1 h 29"/>
              <a:gd name="T22" fmla="*/ 1 w 1"/>
              <a:gd name="T23" fmla="*/ 1 h 29"/>
              <a:gd name="T24" fmla="*/ 1 w 1"/>
              <a:gd name="T25" fmla="*/ 1 h 29"/>
              <a:gd name="T26" fmla="*/ 1 w 1"/>
              <a:gd name="T27" fmla="*/ 1 h 29"/>
              <a:gd name="T28" fmla="*/ 1 w 1"/>
              <a:gd name="T29" fmla="*/ 1 h 29"/>
              <a:gd name="T30" fmla="*/ 0 w 1"/>
              <a:gd name="T31" fmla="*/ 1 h 29"/>
              <a:gd name="T32" fmla="*/ 0 w 1"/>
              <a:gd name="T33" fmla="*/ 2 h 29"/>
              <a:gd name="T34" fmla="*/ 1 w 1"/>
              <a:gd name="T35" fmla="*/ 7 h 29"/>
              <a:gd name="T36" fmla="*/ 0 w 1"/>
              <a:gd name="T37" fmla="*/ 13 h 29"/>
              <a:gd name="T38" fmla="*/ 0 w 1"/>
              <a:gd name="T39" fmla="*/ 19 h 29"/>
              <a:gd name="T40" fmla="*/ 0 w 1"/>
              <a:gd name="T41" fmla="*/ 24 h 29"/>
              <a:gd name="T42" fmla="*/ 0 w 1"/>
              <a:gd name="T43" fmla="*/ 26 h 29"/>
              <a:gd name="T44" fmla="*/ 0 w 1"/>
              <a:gd name="T45" fmla="*/ 27 h 29"/>
              <a:gd name="T46" fmla="*/ 0 w 1"/>
              <a:gd name="T47" fmla="*/ 28 h 29"/>
              <a:gd name="T48" fmla="*/ 0 w 1"/>
              <a:gd name="T4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" h="29">
                <a:moveTo>
                  <a:pt x="1" y="0"/>
                </a:move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0" y="1"/>
                </a:lnTo>
                <a:lnTo>
                  <a:pt x="0" y="2"/>
                </a:lnTo>
                <a:lnTo>
                  <a:pt x="1" y="7"/>
                </a:lnTo>
                <a:lnTo>
                  <a:pt x="0" y="13"/>
                </a:lnTo>
                <a:lnTo>
                  <a:pt x="0" y="19"/>
                </a:lnTo>
                <a:lnTo>
                  <a:pt x="0" y="24"/>
                </a:lnTo>
                <a:lnTo>
                  <a:pt x="0" y="26"/>
                </a:lnTo>
                <a:lnTo>
                  <a:pt x="0" y="27"/>
                </a:lnTo>
                <a:lnTo>
                  <a:pt x="0" y="28"/>
                </a:lnTo>
                <a:lnTo>
                  <a:pt x="0" y="29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38" name="Freeform 90"/>
          <p:cNvSpPr>
            <a:spLocks/>
          </p:cNvSpPr>
          <p:nvPr/>
        </p:nvSpPr>
        <p:spPr bwMode="auto">
          <a:xfrm>
            <a:off x="9120188" y="5664200"/>
            <a:ext cx="9525" cy="33338"/>
          </a:xfrm>
          <a:custGeom>
            <a:avLst/>
            <a:gdLst>
              <a:gd name="T0" fmla="*/ 6 w 6"/>
              <a:gd name="T1" fmla="*/ 0 h 21"/>
              <a:gd name="T2" fmla="*/ 5 w 6"/>
              <a:gd name="T3" fmla="*/ 0 h 21"/>
              <a:gd name="T4" fmla="*/ 5 w 6"/>
              <a:gd name="T5" fmla="*/ 1 h 21"/>
              <a:gd name="T6" fmla="*/ 4 w 6"/>
              <a:gd name="T7" fmla="*/ 1 h 21"/>
              <a:gd name="T8" fmla="*/ 2 w 6"/>
              <a:gd name="T9" fmla="*/ 2 h 21"/>
              <a:gd name="T10" fmla="*/ 2 w 6"/>
              <a:gd name="T11" fmla="*/ 3 h 21"/>
              <a:gd name="T12" fmla="*/ 2 w 6"/>
              <a:gd name="T13" fmla="*/ 3 h 21"/>
              <a:gd name="T14" fmla="*/ 2 w 6"/>
              <a:gd name="T15" fmla="*/ 3 h 21"/>
              <a:gd name="T16" fmla="*/ 2 w 6"/>
              <a:gd name="T17" fmla="*/ 3 h 21"/>
              <a:gd name="T18" fmla="*/ 2 w 6"/>
              <a:gd name="T19" fmla="*/ 4 h 21"/>
              <a:gd name="T20" fmla="*/ 1 w 6"/>
              <a:gd name="T21" fmla="*/ 4 h 21"/>
              <a:gd name="T22" fmla="*/ 1 w 6"/>
              <a:gd name="T23" fmla="*/ 4 h 21"/>
              <a:gd name="T24" fmla="*/ 1 w 6"/>
              <a:gd name="T25" fmla="*/ 4 h 21"/>
              <a:gd name="T26" fmla="*/ 1 w 6"/>
              <a:gd name="T27" fmla="*/ 4 h 21"/>
              <a:gd name="T28" fmla="*/ 0 w 6"/>
              <a:gd name="T29" fmla="*/ 7 h 21"/>
              <a:gd name="T30" fmla="*/ 0 w 6"/>
              <a:gd name="T31" fmla="*/ 11 h 21"/>
              <a:gd name="T32" fmla="*/ 0 w 6"/>
              <a:gd name="T33" fmla="*/ 14 h 21"/>
              <a:gd name="T34" fmla="*/ 1 w 6"/>
              <a:gd name="T35" fmla="*/ 17 h 21"/>
              <a:gd name="T36" fmla="*/ 2 w 6"/>
              <a:gd name="T37" fmla="*/ 19 h 21"/>
              <a:gd name="T38" fmla="*/ 2 w 6"/>
              <a:gd name="T39" fmla="*/ 19 h 21"/>
              <a:gd name="T40" fmla="*/ 4 w 6"/>
              <a:gd name="T4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" h="21">
                <a:moveTo>
                  <a:pt x="6" y="0"/>
                </a:moveTo>
                <a:lnTo>
                  <a:pt x="5" y="0"/>
                </a:lnTo>
                <a:lnTo>
                  <a:pt x="5" y="1"/>
                </a:lnTo>
                <a:lnTo>
                  <a:pt x="4" y="1"/>
                </a:lnTo>
                <a:lnTo>
                  <a:pt x="2" y="2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0" y="7"/>
                </a:lnTo>
                <a:lnTo>
                  <a:pt x="0" y="11"/>
                </a:lnTo>
                <a:lnTo>
                  <a:pt x="0" y="14"/>
                </a:lnTo>
                <a:lnTo>
                  <a:pt x="1" y="17"/>
                </a:lnTo>
                <a:lnTo>
                  <a:pt x="2" y="19"/>
                </a:lnTo>
                <a:lnTo>
                  <a:pt x="2" y="19"/>
                </a:lnTo>
                <a:lnTo>
                  <a:pt x="4" y="2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39" name="Freeform 91"/>
          <p:cNvSpPr>
            <a:spLocks/>
          </p:cNvSpPr>
          <p:nvPr/>
        </p:nvSpPr>
        <p:spPr bwMode="auto">
          <a:xfrm>
            <a:off x="9112250" y="5665788"/>
            <a:ext cx="4763" cy="12700"/>
          </a:xfrm>
          <a:custGeom>
            <a:avLst/>
            <a:gdLst>
              <a:gd name="T0" fmla="*/ 0 w 3"/>
              <a:gd name="T1" fmla="*/ 0 h 8"/>
              <a:gd name="T2" fmla="*/ 2 w 3"/>
              <a:gd name="T3" fmla="*/ 6 h 8"/>
              <a:gd name="T4" fmla="*/ 3 w 3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8">
                <a:moveTo>
                  <a:pt x="0" y="0"/>
                </a:moveTo>
                <a:lnTo>
                  <a:pt x="2" y="6"/>
                </a:lnTo>
                <a:lnTo>
                  <a:pt x="3" y="8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40" name="Freeform 92"/>
          <p:cNvSpPr>
            <a:spLocks/>
          </p:cNvSpPr>
          <p:nvPr/>
        </p:nvSpPr>
        <p:spPr bwMode="auto">
          <a:xfrm>
            <a:off x="9647238" y="5651500"/>
            <a:ext cx="14287" cy="46038"/>
          </a:xfrm>
          <a:custGeom>
            <a:avLst/>
            <a:gdLst>
              <a:gd name="T0" fmla="*/ 9 w 9"/>
              <a:gd name="T1" fmla="*/ 0 h 29"/>
              <a:gd name="T2" fmla="*/ 9 w 9"/>
              <a:gd name="T3" fmla="*/ 0 h 29"/>
              <a:gd name="T4" fmla="*/ 9 w 9"/>
              <a:gd name="T5" fmla="*/ 0 h 29"/>
              <a:gd name="T6" fmla="*/ 9 w 9"/>
              <a:gd name="T7" fmla="*/ 1 h 29"/>
              <a:gd name="T8" fmla="*/ 9 w 9"/>
              <a:gd name="T9" fmla="*/ 1 h 29"/>
              <a:gd name="T10" fmla="*/ 9 w 9"/>
              <a:gd name="T11" fmla="*/ 2 h 29"/>
              <a:gd name="T12" fmla="*/ 9 w 9"/>
              <a:gd name="T13" fmla="*/ 3 h 29"/>
              <a:gd name="T14" fmla="*/ 9 w 9"/>
              <a:gd name="T15" fmla="*/ 7 h 29"/>
              <a:gd name="T16" fmla="*/ 9 w 9"/>
              <a:gd name="T17" fmla="*/ 11 h 29"/>
              <a:gd name="T18" fmla="*/ 9 w 9"/>
              <a:gd name="T19" fmla="*/ 15 h 29"/>
              <a:gd name="T20" fmla="*/ 8 w 9"/>
              <a:gd name="T21" fmla="*/ 20 h 29"/>
              <a:gd name="T22" fmla="*/ 4 w 9"/>
              <a:gd name="T23" fmla="*/ 24 h 29"/>
              <a:gd name="T24" fmla="*/ 4 w 9"/>
              <a:gd name="T25" fmla="*/ 24 h 29"/>
              <a:gd name="T26" fmla="*/ 4 w 9"/>
              <a:gd name="T27" fmla="*/ 24 h 29"/>
              <a:gd name="T28" fmla="*/ 4 w 9"/>
              <a:gd name="T29" fmla="*/ 24 h 29"/>
              <a:gd name="T30" fmla="*/ 3 w 9"/>
              <a:gd name="T31" fmla="*/ 24 h 29"/>
              <a:gd name="T32" fmla="*/ 1 w 9"/>
              <a:gd name="T33" fmla="*/ 26 h 29"/>
              <a:gd name="T34" fmla="*/ 1 w 9"/>
              <a:gd name="T35" fmla="*/ 26 h 29"/>
              <a:gd name="T36" fmla="*/ 1 w 9"/>
              <a:gd name="T37" fmla="*/ 26 h 29"/>
              <a:gd name="T38" fmla="*/ 1 w 9"/>
              <a:gd name="T39" fmla="*/ 27 h 29"/>
              <a:gd name="T40" fmla="*/ 1 w 9"/>
              <a:gd name="T41" fmla="*/ 27 h 29"/>
              <a:gd name="T42" fmla="*/ 1 w 9"/>
              <a:gd name="T43" fmla="*/ 27 h 29"/>
              <a:gd name="T44" fmla="*/ 1 w 9"/>
              <a:gd name="T45" fmla="*/ 27 h 29"/>
              <a:gd name="T46" fmla="*/ 1 w 9"/>
              <a:gd name="T47" fmla="*/ 27 h 29"/>
              <a:gd name="T48" fmla="*/ 1 w 9"/>
              <a:gd name="T49" fmla="*/ 27 h 29"/>
              <a:gd name="T50" fmla="*/ 0 w 9"/>
              <a:gd name="T51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" h="29">
                <a:moveTo>
                  <a:pt x="9" y="0"/>
                </a:moveTo>
                <a:lnTo>
                  <a:pt x="9" y="0"/>
                </a:lnTo>
                <a:lnTo>
                  <a:pt x="9" y="0"/>
                </a:lnTo>
                <a:lnTo>
                  <a:pt x="9" y="1"/>
                </a:lnTo>
                <a:lnTo>
                  <a:pt x="9" y="1"/>
                </a:lnTo>
                <a:lnTo>
                  <a:pt x="9" y="2"/>
                </a:lnTo>
                <a:lnTo>
                  <a:pt x="9" y="3"/>
                </a:lnTo>
                <a:lnTo>
                  <a:pt x="9" y="7"/>
                </a:lnTo>
                <a:lnTo>
                  <a:pt x="9" y="11"/>
                </a:lnTo>
                <a:lnTo>
                  <a:pt x="9" y="15"/>
                </a:lnTo>
                <a:lnTo>
                  <a:pt x="8" y="20"/>
                </a:lnTo>
                <a:lnTo>
                  <a:pt x="4" y="24"/>
                </a:lnTo>
                <a:lnTo>
                  <a:pt x="4" y="24"/>
                </a:lnTo>
                <a:lnTo>
                  <a:pt x="4" y="24"/>
                </a:lnTo>
                <a:lnTo>
                  <a:pt x="4" y="24"/>
                </a:lnTo>
                <a:lnTo>
                  <a:pt x="3" y="24"/>
                </a:lnTo>
                <a:lnTo>
                  <a:pt x="1" y="26"/>
                </a:lnTo>
                <a:lnTo>
                  <a:pt x="1" y="26"/>
                </a:lnTo>
                <a:lnTo>
                  <a:pt x="1" y="26"/>
                </a:lnTo>
                <a:lnTo>
                  <a:pt x="1" y="27"/>
                </a:lnTo>
                <a:lnTo>
                  <a:pt x="1" y="27"/>
                </a:lnTo>
                <a:lnTo>
                  <a:pt x="1" y="27"/>
                </a:lnTo>
                <a:lnTo>
                  <a:pt x="1" y="27"/>
                </a:lnTo>
                <a:lnTo>
                  <a:pt x="1" y="27"/>
                </a:lnTo>
                <a:lnTo>
                  <a:pt x="1" y="27"/>
                </a:lnTo>
                <a:lnTo>
                  <a:pt x="0" y="29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41" name="Freeform 93"/>
          <p:cNvSpPr>
            <a:spLocks/>
          </p:cNvSpPr>
          <p:nvPr/>
        </p:nvSpPr>
        <p:spPr bwMode="auto">
          <a:xfrm>
            <a:off x="9648825" y="5654675"/>
            <a:ext cx="11113" cy="11113"/>
          </a:xfrm>
          <a:custGeom>
            <a:avLst/>
            <a:gdLst>
              <a:gd name="T0" fmla="*/ 7 w 7"/>
              <a:gd name="T1" fmla="*/ 0 h 7"/>
              <a:gd name="T2" fmla="*/ 6 w 7"/>
              <a:gd name="T3" fmla="*/ 0 h 7"/>
              <a:gd name="T4" fmla="*/ 5 w 7"/>
              <a:gd name="T5" fmla="*/ 1 h 7"/>
              <a:gd name="T6" fmla="*/ 5 w 7"/>
              <a:gd name="T7" fmla="*/ 1 h 7"/>
              <a:gd name="T8" fmla="*/ 3 w 7"/>
              <a:gd name="T9" fmla="*/ 2 h 7"/>
              <a:gd name="T10" fmla="*/ 2 w 7"/>
              <a:gd name="T11" fmla="*/ 3 h 7"/>
              <a:gd name="T12" fmla="*/ 2 w 7"/>
              <a:gd name="T13" fmla="*/ 4 h 7"/>
              <a:gd name="T14" fmla="*/ 1 w 7"/>
              <a:gd name="T15" fmla="*/ 4 h 7"/>
              <a:gd name="T16" fmla="*/ 1 w 7"/>
              <a:gd name="T17" fmla="*/ 5 h 7"/>
              <a:gd name="T18" fmla="*/ 1 w 7"/>
              <a:gd name="T19" fmla="*/ 6 h 7"/>
              <a:gd name="T20" fmla="*/ 1 w 7"/>
              <a:gd name="T21" fmla="*/ 6 h 7"/>
              <a:gd name="T22" fmla="*/ 1 w 7"/>
              <a:gd name="T23" fmla="*/ 6 h 7"/>
              <a:gd name="T24" fmla="*/ 1 w 7"/>
              <a:gd name="T25" fmla="*/ 6 h 7"/>
              <a:gd name="T26" fmla="*/ 1 w 7"/>
              <a:gd name="T27" fmla="*/ 6 h 7"/>
              <a:gd name="T28" fmla="*/ 1 w 7"/>
              <a:gd name="T29" fmla="*/ 6 h 7"/>
              <a:gd name="T30" fmla="*/ 0 w 7"/>
              <a:gd name="T31" fmla="*/ 6 h 7"/>
              <a:gd name="T32" fmla="*/ 0 w 7"/>
              <a:gd name="T33" fmla="*/ 6 h 7"/>
              <a:gd name="T34" fmla="*/ 0 w 7"/>
              <a:gd name="T35" fmla="*/ 6 h 7"/>
              <a:gd name="T36" fmla="*/ 0 w 7"/>
              <a:gd name="T37" fmla="*/ 6 h 7"/>
              <a:gd name="T38" fmla="*/ 0 w 7"/>
              <a:gd name="T39" fmla="*/ 7 h 7"/>
              <a:gd name="T40" fmla="*/ 0 w 7"/>
              <a:gd name="T41" fmla="*/ 7 h 7"/>
              <a:gd name="T42" fmla="*/ 0 w 7"/>
              <a:gd name="T4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" h="7">
                <a:moveTo>
                  <a:pt x="7" y="0"/>
                </a:moveTo>
                <a:lnTo>
                  <a:pt x="6" y="0"/>
                </a:lnTo>
                <a:lnTo>
                  <a:pt x="5" y="1"/>
                </a:lnTo>
                <a:lnTo>
                  <a:pt x="5" y="1"/>
                </a:lnTo>
                <a:lnTo>
                  <a:pt x="3" y="2"/>
                </a:lnTo>
                <a:lnTo>
                  <a:pt x="2" y="3"/>
                </a:lnTo>
                <a:lnTo>
                  <a:pt x="2" y="4"/>
                </a:lnTo>
                <a:lnTo>
                  <a:pt x="1" y="4"/>
                </a:lnTo>
                <a:lnTo>
                  <a:pt x="1" y="5"/>
                </a:lnTo>
                <a:lnTo>
                  <a:pt x="1" y="6"/>
                </a:lnTo>
                <a:lnTo>
                  <a:pt x="1" y="6"/>
                </a:lnTo>
                <a:lnTo>
                  <a:pt x="1" y="6"/>
                </a:lnTo>
                <a:lnTo>
                  <a:pt x="1" y="6"/>
                </a:lnTo>
                <a:lnTo>
                  <a:pt x="1" y="6"/>
                </a:lnTo>
                <a:lnTo>
                  <a:pt x="1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42" name="Freeform 94"/>
          <p:cNvSpPr>
            <a:spLocks/>
          </p:cNvSpPr>
          <p:nvPr/>
        </p:nvSpPr>
        <p:spPr bwMode="auto">
          <a:xfrm>
            <a:off x="9126538" y="5672138"/>
            <a:ext cx="0" cy="14287"/>
          </a:xfrm>
          <a:custGeom>
            <a:avLst/>
            <a:gdLst>
              <a:gd name="T0" fmla="*/ 0 h 9"/>
              <a:gd name="T1" fmla="*/ 0 h 9"/>
              <a:gd name="T2" fmla="*/ 1 h 9"/>
              <a:gd name="T3" fmla="*/ 1 h 9"/>
              <a:gd name="T4" fmla="*/ 1 h 9"/>
              <a:gd name="T5" fmla="*/ 2 h 9"/>
              <a:gd name="T6" fmla="*/ 9 h 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</a:cxnLst>
            <a:rect l="0" t="0" r="r" b="b"/>
            <a:pathLst>
              <a:path h="9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2"/>
                </a:lnTo>
                <a:lnTo>
                  <a:pt x="0" y="9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43" name="Freeform 95"/>
          <p:cNvSpPr>
            <a:spLocks/>
          </p:cNvSpPr>
          <p:nvPr/>
        </p:nvSpPr>
        <p:spPr bwMode="auto">
          <a:xfrm>
            <a:off x="9637713" y="5662613"/>
            <a:ext cx="9525" cy="34925"/>
          </a:xfrm>
          <a:custGeom>
            <a:avLst/>
            <a:gdLst>
              <a:gd name="T0" fmla="*/ 0 w 6"/>
              <a:gd name="T1" fmla="*/ 0 h 22"/>
              <a:gd name="T2" fmla="*/ 1 w 6"/>
              <a:gd name="T3" fmla="*/ 1 h 22"/>
              <a:gd name="T4" fmla="*/ 3 w 6"/>
              <a:gd name="T5" fmla="*/ 1 h 22"/>
              <a:gd name="T6" fmla="*/ 4 w 6"/>
              <a:gd name="T7" fmla="*/ 2 h 22"/>
              <a:gd name="T8" fmla="*/ 5 w 6"/>
              <a:gd name="T9" fmla="*/ 5 h 22"/>
              <a:gd name="T10" fmla="*/ 6 w 6"/>
              <a:gd name="T11" fmla="*/ 7 h 22"/>
              <a:gd name="T12" fmla="*/ 6 w 6"/>
              <a:gd name="T13" fmla="*/ 8 h 22"/>
              <a:gd name="T14" fmla="*/ 6 w 6"/>
              <a:gd name="T15" fmla="*/ 10 h 22"/>
              <a:gd name="T16" fmla="*/ 6 w 6"/>
              <a:gd name="T17" fmla="*/ 11 h 22"/>
              <a:gd name="T18" fmla="*/ 6 w 6"/>
              <a:gd name="T19" fmla="*/ 11 h 22"/>
              <a:gd name="T20" fmla="*/ 6 w 6"/>
              <a:gd name="T21" fmla="*/ 11 h 22"/>
              <a:gd name="T22" fmla="*/ 6 w 6"/>
              <a:gd name="T23" fmla="*/ 11 h 22"/>
              <a:gd name="T24" fmla="*/ 6 w 6"/>
              <a:gd name="T25" fmla="*/ 17 h 22"/>
              <a:gd name="T26" fmla="*/ 4 w 6"/>
              <a:gd name="T27" fmla="*/ 21 h 22"/>
              <a:gd name="T28" fmla="*/ 4 w 6"/>
              <a:gd name="T29" fmla="*/ 21 h 22"/>
              <a:gd name="T30" fmla="*/ 4 w 6"/>
              <a:gd name="T31" fmla="*/ 22 h 22"/>
              <a:gd name="T32" fmla="*/ 3 w 6"/>
              <a:gd name="T33" fmla="*/ 22 h 22"/>
              <a:gd name="T34" fmla="*/ 3 w 6"/>
              <a:gd name="T3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" h="22">
                <a:moveTo>
                  <a:pt x="0" y="0"/>
                </a:moveTo>
                <a:lnTo>
                  <a:pt x="1" y="1"/>
                </a:lnTo>
                <a:lnTo>
                  <a:pt x="3" y="1"/>
                </a:lnTo>
                <a:lnTo>
                  <a:pt x="4" y="2"/>
                </a:lnTo>
                <a:lnTo>
                  <a:pt x="5" y="5"/>
                </a:lnTo>
                <a:lnTo>
                  <a:pt x="6" y="7"/>
                </a:lnTo>
                <a:lnTo>
                  <a:pt x="6" y="8"/>
                </a:lnTo>
                <a:lnTo>
                  <a:pt x="6" y="10"/>
                </a:lnTo>
                <a:lnTo>
                  <a:pt x="6" y="11"/>
                </a:lnTo>
                <a:lnTo>
                  <a:pt x="6" y="11"/>
                </a:lnTo>
                <a:lnTo>
                  <a:pt x="6" y="11"/>
                </a:lnTo>
                <a:lnTo>
                  <a:pt x="6" y="11"/>
                </a:lnTo>
                <a:lnTo>
                  <a:pt x="6" y="17"/>
                </a:lnTo>
                <a:lnTo>
                  <a:pt x="4" y="21"/>
                </a:lnTo>
                <a:lnTo>
                  <a:pt x="4" y="21"/>
                </a:lnTo>
                <a:lnTo>
                  <a:pt x="4" y="22"/>
                </a:lnTo>
                <a:lnTo>
                  <a:pt x="3" y="22"/>
                </a:lnTo>
                <a:lnTo>
                  <a:pt x="3" y="22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44" name="Freeform 96"/>
          <p:cNvSpPr>
            <a:spLocks/>
          </p:cNvSpPr>
          <p:nvPr/>
        </p:nvSpPr>
        <p:spPr bwMode="auto">
          <a:xfrm>
            <a:off x="9637713" y="5664200"/>
            <a:ext cx="1587" cy="42863"/>
          </a:xfrm>
          <a:custGeom>
            <a:avLst/>
            <a:gdLst>
              <a:gd name="T0" fmla="*/ 1 w 1"/>
              <a:gd name="T1" fmla="*/ 0 h 27"/>
              <a:gd name="T2" fmla="*/ 0 w 1"/>
              <a:gd name="T3" fmla="*/ 5 h 27"/>
              <a:gd name="T4" fmla="*/ 0 w 1"/>
              <a:gd name="T5" fmla="*/ 10 h 27"/>
              <a:gd name="T6" fmla="*/ 1 w 1"/>
              <a:gd name="T7" fmla="*/ 16 h 27"/>
              <a:gd name="T8" fmla="*/ 1 w 1"/>
              <a:gd name="T9" fmla="*/ 21 h 27"/>
              <a:gd name="T10" fmla="*/ 1 w 1"/>
              <a:gd name="T11" fmla="*/ 22 h 27"/>
              <a:gd name="T12" fmla="*/ 1 w 1"/>
              <a:gd name="T13" fmla="*/ 24 h 27"/>
              <a:gd name="T14" fmla="*/ 1 w 1"/>
              <a:gd name="T15" fmla="*/ 26 h 27"/>
              <a:gd name="T16" fmla="*/ 1 w 1"/>
              <a:gd name="T17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" h="27">
                <a:moveTo>
                  <a:pt x="1" y="0"/>
                </a:moveTo>
                <a:lnTo>
                  <a:pt x="0" y="5"/>
                </a:lnTo>
                <a:lnTo>
                  <a:pt x="0" y="10"/>
                </a:lnTo>
                <a:lnTo>
                  <a:pt x="1" y="16"/>
                </a:lnTo>
                <a:lnTo>
                  <a:pt x="1" y="21"/>
                </a:lnTo>
                <a:lnTo>
                  <a:pt x="1" y="22"/>
                </a:lnTo>
                <a:lnTo>
                  <a:pt x="1" y="24"/>
                </a:lnTo>
                <a:lnTo>
                  <a:pt x="1" y="26"/>
                </a:lnTo>
                <a:lnTo>
                  <a:pt x="1" y="27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45" name="Freeform 97"/>
          <p:cNvSpPr>
            <a:spLocks/>
          </p:cNvSpPr>
          <p:nvPr/>
        </p:nvSpPr>
        <p:spPr bwMode="auto">
          <a:xfrm>
            <a:off x="9652000" y="5664200"/>
            <a:ext cx="4763" cy="14288"/>
          </a:xfrm>
          <a:custGeom>
            <a:avLst/>
            <a:gdLst>
              <a:gd name="T0" fmla="*/ 3 w 3"/>
              <a:gd name="T1" fmla="*/ 0 h 9"/>
              <a:gd name="T2" fmla="*/ 3 w 3"/>
              <a:gd name="T3" fmla="*/ 0 h 9"/>
              <a:gd name="T4" fmla="*/ 3 w 3"/>
              <a:gd name="T5" fmla="*/ 0 h 9"/>
              <a:gd name="T6" fmla="*/ 3 w 3"/>
              <a:gd name="T7" fmla="*/ 0 h 9"/>
              <a:gd name="T8" fmla="*/ 3 w 3"/>
              <a:gd name="T9" fmla="*/ 0 h 9"/>
              <a:gd name="T10" fmla="*/ 2 w 3"/>
              <a:gd name="T11" fmla="*/ 3 h 9"/>
              <a:gd name="T12" fmla="*/ 2 w 3"/>
              <a:gd name="T13" fmla="*/ 4 h 9"/>
              <a:gd name="T14" fmla="*/ 0 w 3"/>
              <a:gd name="T15" fmla="*/ 8 h 9"/>
              <a:gd name="T16" fmla="*/ 0 w 3"/>
              <a:gd name="T17" fmla="*/ 8 h 9"/>
              <a:gd name="T18" fmla="*/ 0 w 3"/>
              <a:gd name="T19" fmla="*/ 8 h 9"/>
              <a:gd name="T20" fmla="*/ 0 w 3"/>
              <a:gd name="T21" fmla="*/ 9 h 9"/>
              <a:gd name="T22" fmla="*/ 0 w 3"/>
              <a:gd name="T2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9">
                <a:moveTo>
                  <a:pt x="3" y="0"/>
                </a:move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2" y="3"/>
                </a:lnTo>
                <a:lnTo>
                  <a:pt x="2" y="4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9"/>
                </a:lnTo>
                <a:lnTo>
                  <a:pt x="0" y="9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46" name="Freeform 98"/>
          <p:cNvSpPr>
            <a:spLocks/>
          </p:cNvSpPr>
          <p:nvPr/>
        </p:nvSpPr>
        <p:spPr bwMode="auto">
          <a:xfrm>
            <a:off x="9642475" y="5672138"/>
            <a:ext cx="1588" cy="12700"/>
          </a:xfrm>
          <a:custGeom>
            <a:avLst/>
            <a:gdLst>
              <a:gd name="T0" fmla="*/ 0 w 1"/>
              <a:gd name="T1" fmla="*/ 0 h 8"/>
              <a:gd name="T2" fmla="*/ 1 w 1"/>
              <a:gd name="T3" fmla="*/ 2 h 8"/>
              <a:gd name="T4" fmla="*/ 1 w 1"/>
              <a:gd name="T5" fmla="*/ 2 h 8"/>
              <a:gd name="T6" fmla="*/ 1 w 1"/>
              <a:gd name="T7" fmla="*/ 3 h 8"/>
              <a:gd name="T8" fmla="*/ 1 w 1"/>
              <a:gd name="T9" fmla="*/ 3 h 8"/>
              <a:gd name="T10" fmla="*/ 1 w 1"/>
              <a:gd name="T11" fmla="*/ 3 h 8"/>
              <a:gd name="T12" fmla="*/ 1 w 1"/>
              <a:gd name="T13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" h="8">
                <a:moveTo>
                  <a:pt x="0" y="0"/>
                </a:moveTo>
                <a:lnTo>
                  <a:pt x="1" y="2"/>
                </a:lnTo>
                <a:lnTo>
                  <a:pt x="1" y="2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8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47" name="Freeform 99"/>
          <p:cNvSpPr>
            <a:spLocks/>
          </p:cNvSpPr>
          <p:nvPr/>
        </p:nvSpPr>
        <p:spPr bwMode="auto">
          <a:xfrm>
            <a:off x="9112250" y="5694363"/>
            <a:ext cx="15875" cy="17462"/>
          </a:xfrm>
          <a:custGeom>
            <a:avLst/>
            <a:gdLst>
              <a:gd name="T0" fmla="*/ 0 w 10"/>
              <a:gd name="T1" fmla="*/ 0 h 11"/>
              <a:gd name="T2" fmla="*/ 0 w 10"/>
              <a:gd name="T3" fmla="*/ 0 h 11"/>
              <a:gd name="T4" fmla="*/ 1 w 10"/>
              <a:gd name="T5" fmla="*/ 0 h 11"/>
              <a:gd name="T6" fmla="*/ 1 w 10"/>
              <a:gd name="T7" fmla="*/ 0 h 11"/>
              <a:gd name="T8" fmla="*/ 1 w 10"/>
              <a:gd name="T9" fmla="*/ 1 h 11"/>
              <a:gd name="T10" fmla="*/ 1 w 10"/>
              <a:gd name="T11" fmla="*/ 1 h 11"/>
              <a:gd name="T12" fmla="*/ 1 w 10"/>
              <a:gd name="T13" fmla="*/ 1 h 11"/>
              <a:gd name="T14" fmla="*/ 2 w 10"/>
              <a:gd name="T15" fmla="*/ 2 h 11"/>
              <a:gd name="T16" fmla="*/ 3 w 10"/>
              <a:gd name="T17" fmla="*/ 2 h 11"/>
              <a:gd name="T18" fmla="*/ 4 w 10"/>
              <a:gd name="T19" fmla="*/ 3 h 11"/>
              <a:gd name="T20" fmla="*/ 5 w 10"/>
              <a:gd name="T21" fmla="*/ 5 h 11"/>
              <a:gd name="T22" fmla="*/ 6 w 10"/>
              <a:gd name="T23" fmla="*/ 6 h 11"/>
              <a:gd name="T24" fmla="*/ 7 w 10"/>
              <a:gd name="T25" fmla="*/ 7 h 11"/>
              <a:gd name="T26" fmla="*/ 7 w 10"/>
              <a:gd name="T27" fmla="*/ 8 h 11"/>
              <a:gd name="T28" fmla="*/ 9 w 10"/>
              <a:gd name="T29" fmla="*/ 9 h 11"/>
              <a:gd name="T30" fmla="*/ 10 w 10"/>
              <a:gd name="T31" fmla="*/ 10 h 11"/>
              <a:gd name="T32" fmla="*/ 10 w 10"/>
              <a:gd name="T33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" h="11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1" y="0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2" y="2"/>
                </a:lnTo>
                <a:lnTo>
                  <a:pt x="3" y="2"/>
                </a:lnTo>
                <a:lnTo>
                  <a:pt x="4" y="3"/>
                </a:lnTo>
                <a:lnTo>
                  <a:pt x="5" y="5"/>
                </a:lnTo>
                <a:lnTo>
                  <a:pt x="6" y="6"/>
                </a:lnTo>
                <a:lnTo>
                  <a:pt x="7" y="7"/>
                </a:lnTo>
                <a:lnTo>
                  <a:pt x="7" y="8"/>
                </a:lnTo>
                <a:lnTo>
                  <a:pt x="9" y="9"/>
                </a:lnTo>
                <a:lnTo>
                  <a:pt x="10" y="10"/>
                </a:lnTo>
                <a:lnTo>
                  <a:pt x="10" y="1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48" name="Freeform 100"/>
          <p:cNvSpPr>
            <a:spLocks/>
          </p:cNvSpPr>
          <p:nvPr/>
        </p:nvSpPr>
        <p:spPr bwMode="auto">
          <a:xfrm>
            <a:off x="9110663" y="5694363"/>
            <a:ext cx="23812" cy="44450"/>
          </a:xfrm>
          <a:custGeom>
            <a:avLst/>
            <a:gdLst>
              <a:gd name="T0" fmla="*/ 0 w 15"/>
              <a:gd name="T1" fmla="*/ 0 h 28"/>
              <a:gd name="T2" fmla="*/ 2 w 15"/>
              <a:gd name="T3" fmla="*/ 6 h 28"/>
              <a:gd name="T4" fmla="*/ 2 w 15"/>
              <a:gd name="T5" fmla="*/ 7 h 28"/>
              <a:gd name="T6" fmla="*/ 4 w 15"/>
              <a:gd name="T7" fmla="*/ 14 h 28"/>
              <a:gd name="T8" fmla="*/ 5 w 15"/>
              <a:gd name="T9" fmla="*/ 18 h 28"/>
              <a:gd name="T10" fmla="*/ 15 w 15"/>
              <a:gd name="T1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28">
                <a:moveTo>
                  <a:pt x="0" y="0"/>
                </a:moveTo>
                <a:lnTo>
                  <a:pt x="2" y="6"/>
                </a:lnTo>
                <a:lnTo>
                  <a:pt x="2" y="7"/>
                </a:lnTo>
                <a:lnTo>
                  <a:pt x="4" y="14"/>
                </a:lnTo>
                <a:lnTo>
                  <a:pt x="5" y="18"/>
                </a:lnTo>
                <a:lnTo>
                  <a:pt x="15" y="28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49" name="Line 101"/>
          <p:cNvSpPr>
            <a:spLocks noChangeShapeType="1"/>
          </p:cNvSpPr>
          <p:nvPr/>
        </p:nvSpPr>
        <p:spPr bwMode="auto">
          <a:xfrm>
            <a:off x="9117013" y="5702300"/>
            <a:ext cx="9525" cy="17463"/>
          </a:xfrm>
          <a:prstGeom prst="line">
            <a:avLst/>
          </a:pr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50" name="Freeform 102"/>
          <p:cNvSpPr>
            <a:spLocks/>
          </p:cNvSpPr>
          <p:nvPr/>
        </p:nvSpPr>
        <p:spPr bwMode="auto">
          <a:xfrm>
            <a:off x="9136063" y="5705475"/>
            <a:ext cx="6350" cy="38100"/>
          </a:xfrm>
          <a:custGeom>
            <a:avLst/>
            <a:gdLst>
              <a:gd name="T0" fmla="*/ 0 w 4"/>
              <a:gd name="T1" fmla="*/ 0 h 24"/>
              <a:gd name="T2" fmla="*/ 0 w 4"/>
              <a:gd name="T3" fmla="*/ 0 h 24"/>
              <a:gd name="T4" fmla="*/ 0 w 4"/>
              <a:gd name="T5" fmla="*/ 0 h 24"/>
              <a:gd name="T6" fmla="*/ 0 w 4"/>
              <a:gd name="T7" fmla="*/ 0 h 24"/>
              <a:gd name="T8" fmla="*/ 0 w 4"/>
              <a:gd name="T9" fmla="*/ 0 h 24"/>
              <a:gd name="T10" fmla="*/ 0 w 4"/>
              <a:gd name="T11" fmla="*/ 1 h 24"/>
              <a:gd name="T12" fmla="*/ 0 w 4"/>
              <a:gd name="T13" fmla="*/ 1 h 24"/>
              <a:gd name="T14" fmla="*/ 0 w 4"/>
              <a:gd name="T15" fmla="*/ 1 h 24"/>
              <a:gd name="T16" fmla="*/ 0 w 4"/>
              <a:gd name="T17" fmla="*/ 1 h 24"/>
              <a:gd name="T18" fmla="*/ 0 w 4"/>
              <a:gd name="T19" fmla="*/ 1 h 24"/>
              <a:gd name="T20" fmla="*/ 1 w 4"/>
              <a:gd name="T21" fmla="*/ 4 h 24"/>
              <a:gd name="T22" fmla="*/ 1 w 4"/>
              <a:gd name="T23" fmla="*/ 9 h 24"/>
              <a:gd name="T24" fmla="*/ 3 w 4"/>
              <a:gd name="T25" fmla="*/ 13 h 24"/>
              <a:gd name="T26" fmla="*/ 4 w 4"/>
              <a:gd name="T27" fmla="*/ 16 h 24"/>
              <a:gd name="T28" fmla="*/ 4 w 4"/>
              <a:gd name="T29" fmla="*/ 19 h 24"/>
              <a:gd name="T30" fmla="*/ 4 w 4"/>
              <a:gd name="T31" fmla="*/ 21 h 24"/>
              <a:gd name="T32" fmla="*/ 4 w 4"/>
              <a:gd name="T33" fmla="*/ 23 h 24"/>
              <a:gd name="T34" fmla="*/ 4 w 4"/>
              <a:gd name="T3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" h="2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1" y="4"/>
                </a:lnTo>
                <a:lnTo>
                  <a:pt x="1" y="9"/>
                </a:lnTo>
                <a:lnTo>
                  <a:pt x="3" y="13"/>
                </a:lnTo>
                <a:lnTo>
                  <a:pt x="4" y="16"/>
                </a:lnTo>
                <a:lnTo>
                  <a:pt x="4" y="19"/>
                </a:lnTo>
                <a:lnTo>
                  <a:pt x="4" y="21"/>
                </a:lnTo>
                <a:lnTo>
                  <a:pt x="4" y="23"/>
                </a:lnTo>
                <a:lnTo>
                  <a:pt x="4" y="24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51" name="Freeform 103"/>
          <p:cNvSpPr>
            <a:spLocks/>
          </p:cNvSpPr>
          <p:nvPr/>
        </p:nvSpPr>
        <p:spPr bwMode="auto">
          <a:xfrm>
            <a:off x="9131300" y="5707063"/>
            <a:ext cx="6350" cy="31750"/>
          </a:xfrm>
          <a:custGeom>
            <a:avLst/>
            <a:gdLst>
              <a:gd name="T0" fmla="*/ 2 w 4"/>
              <a:gd name="T1" fmla="*/ 0 h 20"/>
              <a:gd name="T2" fmla="*/ 2 w 4"/>
              <a:gd name="T3" fmla="*/ 0 h 20"/>
              <a:gd name="T4" fmla="*/ 2 w 4"/>
              <a:gd name="T5" fmla="*/ 0 h 20"/>
              <a:gd name="T6" fmla="*/ 2 w 4"/>
              <a:gd name="T7" fmla="*/ 0 h 20"/>
              <a:gd name="T8" fmla="*/ 2 w 4"/>
              <a:gd name="T9" fmla="*/ 0 h 20"/>
              <a:gd name="T10" fmla="*/ 2 w 4"/>
              <a:gd name="T11" fmla="*/ 0 h 20"/>
              <a:gd name="T12" fmla="*/ 2 w 4"/>
              <a:gd name="T13" fmla="*/ 1 h 20"/>
              <a:gd name="T14" fmla="*/ 2 w 4"/>
              <a:gd name="T15" fmla="*/ 1 h 20"/>
              <a:gd name="T16" fmla="*/ 2 w 4"/>
              <a:gd name="T17" fmla="*/ 1 h 20"/>
              <a:gd name="T18" fmla="*/ 1 w 4"/>
              <a:gd name="T19" fmla="*/ 3 h 20"/>
              <a:gd name="T20" fmla="*/ 0 w 4"/>
              <a:gd name="T21" fmla="*/ 7 h 20"/>
              <a:gd name="T22" fmla="*/ 0 w 4"/>
              <a:gd name="T23" fmla="*/ 10 h 20"/>
              <a:gd name="T24" fmla="*/ 1 w 4"/>
              <a:gd name="T25" fmla="*/ 13 h 20"/>
              <a:gd name="T26" fmla="*/ 4 w 4"/>
              <a:gd name="T2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" h="20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1" y="3"/>
                </a:lnTo>
                <a:lnTo>
                  <a:pt x="0" y="7"/>
                </a:lnTo>
                <a:lnTo>
                  <a:pt x="0" y="10"/>
                </a:lnTo>
                <a:lnTo>
                  <a:pt x="1" y="13"/>
                </a:lnTo>
                <a:lnTo>
                  <a:pt x="4" y="2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52" name="Freeform 104"/>
          <p:cNvSpPr>
            <a:spLocks/>
          </p:cNvSpPr>
          <p:nvPr/>
        </p:nvSpPr>
        <p:spPr bwMode="auto">
          <a:xfrm>
            <a:off x="9634538" y="5694363"/>
            <a:ext cx="23812" cy="44450"/>
          </a:xfrm>
          <a:custGeom>
            <a:avLst/>
            <a:gdLst>
              <a:gd name="T0" fmla="*/ 15 w 15"/>
              <a:gd name="T1" fmla="*/ 0 h 28"/>
              <a:gd name="T2" fmla="*/ 15 w 15"/>
              <a:gd name="T3" fmla="*/ 0 h 28"/>
              <a:gd name="T4" fmla="*/ 15 w 15"/>
              <a:gd name="T5" fmla="*/ 0 h 28"/>
              <a:gd name="T6" fmla="*/ 15 w 15"/>
              <a:gd name="T7" fmla="*/ 0 h 28"/>
              <a:gd name="T8" fmla="*/ 14 w 15"/>
              <a:gd name="T9" fmla="*/ 0 h 28"/>
              <a:gd name="T10" fmla="*/ 13 w 15"/>
              <a:gd name="T11" fmla="*/ 2 h 28"/>
              <a:gd name="T12" fmla="*/ 14 w 15"/>
              <a:gd name="T13" fmla="*/ 3 h 28"/>
              <a:gd name="T14" fmla="*/ 13 w 15"/>
              <a:gd name="T15" fmla="*/ 8 h 28"/>
              <a:gd name="T16" fmla="*/ 12 w 15"/>
              <a:gd name="T17" fmla="*/ 11 h 28"/>
              <a:gd name="T18" fmla="*/ 11 w 15"/>
              <a:gd name="T19" fmla="*/ 12 h 28"/>
              <a:gd name="T20" fmla="*/ 11 w 15"/>
              <a:gd name="T21" fmla="*/ 12 h 28"/>
              <a:gd name="T22" fmla="*/ 11 w 15"/>
              <a:gd name="T23" fmla="*/ 12 h 28"/>
              <a:gd name="T24" fmla="*/ 11 w 15"/>
              <a:gd name="T25" fmla="*/ 12 h 28"/>
              <a:gd name="T26" fmla="*/ 11 w 15"/>
              <a:gd name="T27" fmla="*/ 12 h 28"/>
              <a:gd name="T28" fmla="*/ 11 w 15"/>
              <a:gd name="T29" fmla="*/ 15 h 28"/>
              <a:gd name="T30" fmla="*/ 10 w 15"/>
              <a:gd name="T31" fmla="*/ 16 h 28"/>
              <a:gd name="T32" fmla="*/ 10 w 15"/>
              <a:gd name="T33" fmla="*/ 17 h 28"/>
              <a:gd name="T34" fmla="*/ 9 w 15"/>
              <a:gd name="T35" fmla="*/ 19 h 28"/>
              <a:gd name="T36" fmla="*/ 8 w 15"/>
              <a:gd name="T37" fmla="*/ 20 h 28"/>
              <a:gd name="T38" fmla="*/ 7 w 15"/>
              <a:gd name="T39" fmla="*/ 21 h 28"/>
              <a:gd name="T40" fmla="*/ 6 w 15"/>
              <a:gd name="T41" fmla="*/ 22 h 28"/>
              <a:gd name="T42" fmla="*/ 6 w 15"/>
              <a:gd name="T43" fmla="*/ 23 h 28"/>
              <a:gd name="T44" fmla="*/ 5 w 15"/>
              <a:gd name="T45" fmla="*/ 23 h 28"/>
              <a:gd name="T46" fmla="*/ 5 w 15"/>
              <a:gd name="T47" fmla="*/ 23 h 28"/>
              <a:gd name="T48" fmla="*/ 5 w 15"/>
              <a:gd name="T49" fmla="*/ 23 h 28"/>
              <a:gd name="T50" fmla="*/ 3 w 15"/>
              <a:gd name="T51" fmla="*/ 23 h 28"/>
              <a:gd name="T52" fmla="*/ 1 w 15"/>
              <a:gd name="T53" fmla="*/ 26 h 28"/>
              <a:gd name="T54" fmla="*/ 0 w 15"/>
              <a:gd name="T5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" h="28">
                <a:moveTo>
                  <a:pt x="15" y="0"/>
                </a:moveTo>
                <a:lnTo>
                  <a:pt x="15" y="0"/>
                </a:lnTo>
                <a:lnTo>
                  <a:pt x="15" y="0"/>
                </a:lnTo>
                <a:lnTo>
                  <a:pt x="15" y="0"/>
                </a:lnTo>
                <a:lnTo>
                  <a:pt x="14" y="0"/>
                </a:lnTo>
                <a:lnTo>
                  <a:pt x="13" y="2"/>
                </a:lnTo>
                <a:lnTo>
                  <a:pt x="14" y="3"/>
                </a:lnTo>
                <a:lnTo>
                  <a:pt x="13" y="8"/>
                </a:lnTo>
                <a:lnTo>
                  <a:pt x="12" y="11"/>
                </a:lnTo>
                <a:lnTo>
                  <a:pt x="11" y="12"/>
                </a:lnTo>
                <a:lnTo>
                  <a:pt x="11" y="12"/>
                </a:lnTo>
                <a:lnTo>
                  <a:pt x="11" y="12"/>
                </a:lnTo>
                <a:lnTo>
                  <a:pt x="11" y="12"/>
                </a:lnTo>
                <a:lnTo>
                  <a:pt x="11" y="12"/>
                </a:lnTo>
                <a:lnTo>
                  <a:pt x="11" y="15"/>
                </a:lnTo>
                <a:lnTo>
                  <a:pt x="10" y="16"/>
                </a:lnTo>
                <a:lnTo>
                  <a:pt x="10" y="17"/>
                </a:lnTo>
                <a:lnTo>
                  <a:pt x="9" y="19"/>
                </a:lnTo>
                <a:lnTo>
                  <a:pt x="8" y="20"/>
                </a:lnTo>
                <a:lnTo>
                  <a:pt x="7" y="21"/>
                </a:lnTo>
                <a:lnTo>
                  <a:pt x="6" y="22"/>
                </a:lnTo>
                <a:lnTo>
                  <a:pt x="6" y="23"/>
                </a:lnTo>
                <a:lnTo>
                  <a:pt x="5" y="23"/>
                </a:lnTo>
                <a:lnTo>
                  <a:pt x="5" y="23"/>
                </a:lnTo>
                <a:lnTo>
                  <a:pt x="5" y="23"/>
                </a:lnTo>
                <a:lnTo>
                  <a:pt x="3" y="23"/>
                </a:lnTo>
                <a:lnTo>
                  <a:pt x="1" y="26"/>
                </a:lnTo>
                <a:lnTo>
                  <a:pt x="0" y="28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53" name="Freeform 105"/>
          <p:cNvSpPr>
            <a:spLocks/>
          </p:cNvSpPr>
          <p:nvPr/>
        </p:nvSpPr>
        <p:spPr bwMode="auto">
          <a:xfrm>
            <a:off x="9642475" y="5697538"/>
            <a:ext cx="9525" cy="12700"/>
          </a:xfrm>
          <a:custGeom>
            <a:avLst/>
            <a:gdLst>
              <a:gd name="T0" fmla="*/ 6 w 6"/>
              <a:gd name="T1" fmla="*/ 0 h 8"/>
              <a:gd name="T2" fmla="*/ 5 w 6"/>
              <a:gd name="T3" fmla="*/ 1 h 8"/>
              <a:gd name="T4" fmla="*/ 4 w 6"/>
              <a:gd name="T5" fmla="*/ 1 h 8"/>
              <a:gd name="T6" fmla="*/ 3 w 6"/>
              <a:gd name="T7" fmla="*/ 2 h 8"/>
              <a:gd name="T8" fmla="*/ 3 w 6"/>
              <a:gd name="T9" fmla="*/ 3 h 8"/>
              <a:gd name="T10" fmla="*/ 3 w 6"/>
              <a:gd name="T11" fmla="*/ 3 h 8"/>
              <a:gd name="T12" fmla="*/ 3 w 6"/>
              <a:gd name="T13" fmla="*/ 4 h 8"/>
              <a:gd name="T14" fmla="*/ 2 w 6"/>
              <a:gd name="T15" fmla="*/ 4 h 8"/>
              <a:gd name="T16" fmla="*/ 2 w 6"/>
              <a:gd name="T17" fmla="*/ 4 h 8"/>
              <a:gd name="T18" fmla="*/ 2 w 6"/>
              <a:gd name="T19" fmla="*/ 4 h 8"/>
              <a:gd name="T20" fmla="*/ 2 w 6"/>
              <a:gd name="T21" fmla="*/ 4 h 8"/>
              <a:gd name="T22" fmla="*/ 2 w 6"/>
              <a:gd name="T23" fmla="*/ 5 h 8"/>
              <a:gd name="T24" fmla="*/ 2 w 6"/>
              <a:gd name="T25" fmla="*/ 5 h 8"/>
              <a:gd name="T26" fmla="*/ 2 w 6"/>
              <a:gd name="T27" fmla="*/ 5 h 8"/>
              <a:gd name="T28" fmla="*/ 2 w 6"/>
              <a:gd name="T29" fmla="*/ 5 h 8"/>
              <a:gd name="T30" fmla="*/ 2 w 6"/>
              <a:gd name="T31" fmla="*/ 5 h 8"/>
              <a:gd name="T32" fmla="*/ 2 w 6"/>
              <a:gd name="T33" fmla="*/ 5 h 8"/>
              <a:gd name="T34" fmla="*/ 1 w 6"/>
              <a:gd name="T35" fmla="*/ 5 h 8"/>
              <a:gd name="T36" fmla="*/ 0 w 6"/>
              <a:gd name="T37" fmla="*/ 8 h 8"/>
              <a:gd name="T38" fmla="*/ 0 w 6"/>
              <a:gd name="T3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" h="8">
                <a:moveTo>
                  <a:pt x="6" y="0"/>
                </a:moveTo>
                <a:lnTo>
                  <a:pt x="5" y="1"/>
                </a:lnTo>
                <a:lnTo>
                  <a:pt x="4" y="1"/>
                </a:lnTo>
                <a:lnTo>
                  <a:pt x="3" y="2"/>
                </a:lnTo>
                <a:lnTo>
                  <a:pt x="3" y="3"/>
                </a:lnTo>
                <a:lnTo>
                  <a:pt x="3" y="3"/>
                </a:lnTo>
                <a:lnTo>
                  <a:pt x="3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1" y="5"/>
                </a:lnTo>
                <a:lnTo>
                  <a:pt x="0" y="8"/>
                </a:lnTo>
                <a:lnTo>
                  <a:pt x="0" y="8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54" name="Freeform 106"/>
          <p:cNvSpPr>
            <a:spLocks/>
          </p:cNvSpPr>
          <p:nvPr/>
        </p:nvSpPr>
        <p:spPr bwMode="auto">
          <a:xfrm>
            <a:off x="9642475" y="5699125"/>
            <a:ext cx="12700" cy="22225"/>
          </a:xfrm>
          <a:custGeom>
            <a:avLst/>
            <a:gdLst>
              <a:gd name="T0" fmla="*/ 8 w 8"/>
              <a:gd name="T1" fmla="*/ 0 h 14"/>
              <a:gd name="T2" fmla="*/ 5 w 8"/>
              <a:gd name="T3" fmla="*/ 3 h 14"/>
              <a:gd name="T4" fmla="*/ 5 w 8"/>
              <a:gd name="T5" fmla="*/ 4 h 14"/>
              <a:gd name="T6" fmla="*/ 3 w 8"/>
              <a:gd name="T7" fmla="*/ 7 h 14"/>
              <a:gd name="T8" fmla="*/ 3 w 8"/>
              <a:gd name="T9" fmla="*/ 7 h 14"/>
              <a:gd name="T10" fmla="*/ 3 w 8"/>
              <a:gd name="T11" fmla="*/ 7 h 14"/>
              <a:gd name="T12" fmla="*/ 3 w 8"/>
              <a:gd name="T13" fmla="*/ 7 h 14"/>
              <a:gd name="T14" fmla="*/ 3 w 8"/>
              <a:gd name="T15" fmla="*/ 7 h 14"/>
              <a:gd name="T16" fmla="*/ 3 w 8"/>
              <a:gd name="T17" fmla="*/ 7 h 14"/>
              <a:gd name="T18" fmla="*/ 3 w 8"/>
              <a:gd name="T19" fmla="*/ 7 h 14"/>
              <a:gd name="T20" fmla="*/ 3 w 8"/>
              <a:gd name="T21" fmla="*/ 7 h 14"/>
              <a:gd name="T22" fmla="*/ 3 w 8"/>
              <a:gd name="T23" fmla="*/ 8 h 14"/>
              <a:gd name="T24" fmla="*/ 3 w 8"/>
              <a:gd name="T25" fmla="*/ 8 h 14"/>
              <a:gd name="T26" fmla="*/ 3 w 8"/>
              <a:gd name="T27" fmla="*/ 8 h 14"/>
              <a:gd name="T28" fmla="*/ 3 w 8"/>
              <a:gd name="T29" fmla="*/ 8 h 14"/>
              <a:gd name="T30" fmla="*/ 3 w 8"/>
              <a:gd name="T31" fmla="*/ 8 h 14"/>
              <a:gd name="T32" fmla="*/ 3 w 8"/>
              <a:gd name="T33" fmla="*/ 8 h 14"/>
              <a:gd name="T34" fmla="*/ 3 w 8"/>
              <a:gd name="T35" fmla="*/ 8 h 14"/>
              <a:gd name="T36" fmla="*/ 3 w 8"/>
              <a:gd name="T37" fmla="*/ 8 h 14"/>
              <a:gd name="T38" fmla="*/ 3 w 8"/>
              <a:gd name="T39" fmla="*/ 9 h 14"/>
              <a:gd name="T40" fmla="*/ 3 w 8"/>
              <a:gd name="T41" fmla="*/ 9 h 14"/>
              <a:gd name="T42" fmla="*/ 1 w 8"/>
              <a:gd name="T43" fmla="*/ 11 h 14"/>
              <a:gd name="T44" fmla="*/ 1 w 8"/>
              <a:gd name="T45" fmla="*/ 11 h 14"/>
              <a:gd name="T46" fmla="*/ 1 w 8"/>
              <a:gd name="T47" fmla="*/ 11 h 14"/>
              <a:gd name="T48" fmla="*/ 1 w 8"/>
              <a:gd name="T49" fmla="*/ 11 h 14"/>
              <a:gd name="T50" fmla="*/ 1 w 8"/>
              <a:gd name="T51" fmla="*/ 11 h 14"/>
              <a:gd name="T52" fmla="*/ 1 w 8"/>
              <a:gd name="T53" fmla="*/ 12 h 14"/>
              <a:gd name="T54" fmla="*/ 1 w 8"/>
              <a:gd name="T55" fmla="*/ 12 h 14"/>
              <a:gd name="T56" fmla="*/ 1 w 8"/>
              <a:gd name="T57" fmla="*/ 13 h 14"/>
              <a:gd name="T58" fmla="*/ 1 w 8"/>
              <a:gd name="T59" fmla="*/ 13 h 14"/>
              <a:gd name="T60" fmla="*/ 1 w 8"/>
              <a:gd name="T61" fmla="*/ 13 h 14"/>
              <a:gd name="T62" fmla="*/ 1 w 8"/>
              <a:gd name="T63" fmla="*/ 13 h 14"/>
              <a:gd name="T64" fmla="*/ 1 w 8"/>
              <a:gd name="T65" fmla="*/ 13 h 14"/>
              <a:gd name="T66" fmla="*/ 1 w 8"/>
              <a:gd name="T67" fmla="*/ 13 h 14"/>
              <a:gd name="T68" fmla="*/ 1 w 8"/>
              <a:gd name="T69" fmla="*/ 13 h 14"/>
              <a:gd name="T70" fmla="*/ 0 w 8"/>
              <a:gd name="T71" fmla="*/ 13 h 14"/>
              <a:gd name="T72" fmla="*/ 0 w 8"/>
              <a:gd name="T73" fmla="*/ 13 h 14"/>
              <a:gd name="T74" fmla="*/ 0 w 8"/>
              <a:gd name="T75" fmla="*/ 14 h 14"/>
              <a:gd name="T76" fmla="*/ 0 w 8"/>
              <a:gd name="T7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" h="14">
                <a:moveTo>
                  <a:pt x="8" y="0"/>
                </a:moveTo>
                <a:lnTo>
                  <a:pt x="5" y="3"/>
                </a:lnTo>
                <a:lnTo>
                  <a:pt x="5" y="4"/>
                </a:lnTo>
                <a:lnTo>
                  <a:pt x="3" y="7"/>
                </a:lnTo>
                <a:lnTo>
                  <a:pt x="3" y="7"/>
                </a:lnTo>
                <a:lnTo>
                  <a:pt x="3" y="7"/>
                </a:lnTo>
                <a:lnTo>
                  <a:pt x="3" y="7"/>
                </a:lnTo>
                <a:lnTo>
                  <a:pt x="3" y="7"/>
                </a:lnTo>
                <a:lnTo>
                  <a:pt x="3" y="7"/>
                </a:lnTo>
                <a:lnTo>
                  <a:pt x="3" y="7"/>
                </a:lnTo>
                <a:lnTo>
                  <a:pt x="3" y="7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9"/>
                </a:lnTo>
                <a:lnTo>
                  <a:pt x="3" y="9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1" y="12"/>
                </a:lnTo>
                <a:lnTo>
                  <a:pt x="1" y="12"/>
                </a:lnTo>
                <a:lnTo>
                  <a:pt x="1" y="13"/>
                </a:lnTo>
                <a:lnTo>
                  <a:pt x="1" y="13"/>
                </a:lnTo>
                <a:lnTo>
                  <a:pt x="1" y="13"/>
                </a:lnTo>
                <a:lnTo>
                  <a:pt x="1" y="13"/>
                </a:lnTo>
                <a:lnTo>
                  <a:pt x="1" y="13"/>
                </a:lnTo>
                <a:lnTo>
                  <a:pt x="1" y="13"/>
                </a:lnTo>
                <a:lnTo>
                  <a:pt x="1" y="13"/>
                </a:lnTo>
                <a:lnTo>
                  <a:pt x="0" y="13"/>
                </a:lnTo>
                <a:lnTo>
                  <a:pt x="0" y="13"/>
                </a:lnTo>
                <a:lnTo>
                  <a:pt x="0" y="14"/>
                </a:lnTo>
                <a:lnTo>
                  <a:pt x="0" y="14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55" name="Freeform 107"/>
          <p:cNvSpPr>
            <a:spLocks/>
          </p:cNvSpPr>
          <p:nvPr/>
        </p:nvSpPr>
        <p:spPr bwMode="auto">
          <a:xfrm>
            <a:off x="9136063" y="5719763"/>
            <a:ext cx="4762" cy="17462"/>
          </a:xfrm>
          <a:custGeom>
            <a:avLst/>
            <a:gdLst>
              <a:gd name="T0" fmla="*/ 0 w 3"/>
              <a:gd name="T1" fmla="*/ 0 h 11"/>
              <a:gd name="T2" fmla="*/ 1 w 3"/>
              <a:gd name="T3" fmla="*/ 7 h 11"/>
              <a:gd name="T4" fmla="*/ 3 w 3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1">
                <a:moveTo>
                  <a:pt x="0" y="0"/>
                </a:moveTo>
                <a:lnTo>
                  <a:pt x="1" y="7"/>
                </a:lnTo>
                <a:lnTo>
                  <a:pt x="3" y="1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56" name="Freeform 108"/>
          <p:cNvSpPr>
            <a:spLocks/>
          </p:cNvSpPr>
          <p:nvPr/>
        </p:nvSpPr>
        <p:spPr bwMode="auto">
          <a:xfrm>
            <a:off x="9629775" y="5705475"/>
            <a:ext cx="7938" cy="33338"/>
          </a:xfrm>
          <a:custGeom>
            <a:avLst/>
            <a:gdLst>
              <a:gd name="T0" fmla="*/ 2 w 5"/>
              <a:gd name="T1" fmla="*/ 0 h 21"/>
              <a:gd name="T2" fmla="*/ 2 w 5"/>
              <a:gd name="T3" fmla="*/ 1 h 21"/>
              <a:gd name="T4" fmla="*/ 2 w 5"/>
              <a:gd name="T5" fmla="*/ 1 h 21"/>
              <a:gd name="T6" fmla="*/ 2 w 5"/>
              <a:gd name="T7" fmla="*/ 1 h 21"/>
              <a:gd name="T8" fmla="*/ 2 w 5"/>
              <a:gd name="T9" fmla="*/ 1 h 21"/>
              <a:gd name="T10" fmla="*/ 2 w 5"/>
              <a:gd name="T11" fmla="*/ 1 h 21"/>
              <a:gd name="T12" fmla="*/ 2 w 5"/>
              <a:gd name="T13" fmla="*/ 1 h 21"/>
              <a:gd name="T14" fmla="*/ 2 w 5"/>
              <a:gd name="T15" fmla="*/ 1 h 21"/>
              <a:gd name="T16" fmla="*/ 2 w 5"/>
              <a:gd name="T17" fmla="*/ 1 h 21"/>
              <a:gd name="T18" fmla="*/ 2 w 5"/>
              <a:gd name="T19" fmla="*/ 1 h 21"/>
              <a:gd name="T20" fmla="*/ 4 w 5"/>
              <a:gd name="T21" fmla="*/ 2 h 21"/>
              <a:gd name="T22" fmla="*/ 4 w 5"/>
              <a:gd name="T23" fmla="*/ 5 h 21"/>
              <a:gd name="T24" fmla="*/ 5 w 5"/>
              <a:gd name="T25" fmla="*/ 9 h 21"/>
              <a:gd name="T26" fmla="*/ 4 w 5"/>
              <a:gd name="T27" fmla="*/ 12 h 21"/>
              <a:gd name="T28" fmla="*/ 4 w 5"/>
              <a:gd name="T29" fmla="*/ 15 h 21"/>
              <a:gd name="T30" fmla="*/ 4 w 5"/>
              <a:gd name="T31" fmla="*/ 15 h 21"/>
              <a:gd name="T32" fmla="*/ 4 w 5"/>
              <a:gd name="T33" fmla="*/ 15 h 21"/>
              <a:gd name="T34" fmla="*/ 4 w 5"/>
              <a:gd name="T35" fmla="*/ 15 h 21"/>
              <a:gd name="T36" fmla="*/ 4 w 5"/>
              <a:gd name="T37" fmla="*/ 15 h 21"/>
              <a:gd name="T38" fmla="*/ 4 w 5"/>
              <a:gd name="T39" fmla="*/ 15 h 21"/>
              <a:gd name="T40" fmla="*/ 4 w 5"/>
              <a:gd name="T41" fmla="*/ 15 h 21"/>
              <a:gd name="T42" fmla="*/ 4 w 5"/>
              <a:gd name="T43" fmla="*/ 15 h 21"/>
              <a:gd name="T44" fmla="*/ 4 w 5"/>
              <a:gd name="T45" fmla="*/ 16 h 21"/>
              <a:gd name="T46" fmla="*/ 3 w 5"/>
              <a:gd name="T47" fmla="*/ 16 h 21"/>
              <a:gd name="T48" fmla="*/ 3 w 5"/>
              <a:gd name="T49" fmla="*/ 16 h 21"/>
              <a:gd name="T50" fmla="*/ 2 w 5"/>
              <a:gd name="T51" fmla="*/ 16 h 21"/>
              <a:gd name="T52" fmla="*/ 2 w 5"/>
              <a:gd name="T53" fmla="*/ 17 h 21"/>
              <a:gd name="T54" fmla="*/ 2 w 5"/>
              <a:gd name="T55" fmla="*/ 18 h 21"/>
              <a:gd name="T56" fmla="*/ 1 w 5"/>
              <a:gd name="T57" fmla="*/ 20 h 21"/>
              <a:gd name="T58" fmla="*/ 0 w 5"/>
              <a:gd name="T5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" h="21">
                <a:moveTo>
                  <a:pt x="2" y="0"/>
                </a:move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4" y="2"/>
                </a:lnTo>
                <a:lnTo>
                  <a:pt x="4" y="5"/>
                </a:lnTo>
                <a:lnTo>
                  <a:pt x="5" y="9"/>
                </a:lnTo>
                <a:lnTo>
                  <a:pt x="4" y="12"/>
                </a:lnTo>
                <a:lnTo>
                  <a:pt x="4" y="15"/>
                </a:lnTo>
                <a:lnTo>
                  <a:pt x="4" y="15"/>
                </a:lnTo>
                <a:lnTo>
                  <a:pt x="4" y="15"/>
                </a:lnTo>
                <a:lnTo>
                  <a:pt x="4" y="15"/>
                </a:lnTo>
                <a:lnTo>
                  <a:pt x="4" y="15"/>
                </a:lnTo>
                <a:lnTo>
                  <a:pt x="4" y="15"/>
                </a:lnTo>
                <a:lnTo>
                  <a:pt x="4" y="15"/>
                </a:lnTo>
                <a:lnTo>
                  <a:pt x="4" y="15"/>
                </a:lnTo>
                <a:lnTo>
                  <a:pt x="4" y="16"/>
                </a:lnTo>
                <a:lnTo>
                  <a:pt x="3" y="16"/>
                </a:lnTo>
                <a:lnTo>
                  <a:pt x="3" y="16"/>
                </a:lnTo>
                <a:lnTo>
                  <a:pt x="2" y="16"/>
                </a:lnTo>
                <a:lnTo>
                  <a:pt x="2" y="17"/>
                </a:lnTo>
                <a:lnTo>
                  <a:pt x="2" y="18"/>
                </a:lnTo>
                <a:lnTo>
                  <a:pt x="1" y="20"/>
                </a:lnTo>
                <a:lnTo>
                  <a:pt x="0" y="2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57" name="Freeform 109"/>
          <p:cNvSpPr>
            <a:spLocks/>
          </p:cNvSpPr>
          <p:nvPr/>
        </p:nvSpPr>
        <p:spPr bwMode="auto">
          <a:xfrm>
            <a:off x="9625013" y="5707063"/>
            <a:ext cx="6350" cy="36512"/>
          </a:xfrm>
          <a:custGeom>
            <a:avLst/>
            <a:gdLst>
              <a:gd name="T0" fmla="*/ 4 w 4"/>
              <a:gd name="T1" fmla="*/ 0 h 23"/>
              <a:gd name="T2" fmla="*/ 4 w 4"/>
              <a:gd name="T3" fmla="*/ 1 h 23"/>
              <a:gd name="T4" fmla="*/ 4 w 4"/>
              <a:gd name="T5" fmla="*/ 3 h 23"/>
              <a:gd name="T6" fmla="*/ 3 w 4"/>
              <a:gd name="T7" fmla="*/ 3 h 23"/>
              <a:gd name="T8" fmla="*/ 3 w 4"/>
              <a:gd name="T9" fmla="*/ 6 h 23"/>
              <a:gd name="T10" fmla="*/ 3 w 4"/>
              <a:gd name="T11" fmla="*/ 6 h 23"/>
              <a:gd name="T12" fmla="*/ 2 w 4"/>
              <a:gd name="T13" fmla="*/ 9 h 23"/>
              <a:gd name="T14" fmla="*/ 2 w 4"/>
              <a:gd name="T15" fmla="*/ 11 h 23"/>
              <a:gd name="T16" fmla="*/ 2 w 4"/>
              <a:gd name="T17" fmla="*/ 12 h 23"/>
              <a:gd name="T18" fmla="*/ 2 w 4"/>
              <a:gd name="T19" fmla="*/ 12 h 23"/>
              <a:gd name="T20" fmla="*/ 2 w 4"/>
              <a:gd name="T21" fmla="*/ 12 h 23"/>
              <a:gd name="T22" fmla="*/ 2 w 4"/>
              <a:gd name="T23" fmla="*/ 12 h 23"/>
              <a:gd name="T24" fmla="*/ 2 w 4"/>
              <a:gd name="T25" fmla="*/ 12 h 23"/>
              <a:gd name="T26" fmla="*/ 2 w 4"/>
              <a:gd name="T27" fmla="*/ 12 h 23"/>
              <a:gd name="T28" fmla="*/ 2 w 4"/>
              <a:gd name="T29" fmla="*/ 12 h 23"/>
              <a:gd name="T30" fmla="*/ 2 w 4"/>
              <a:gd name="T31" fmla="*/ 12 h 23"/>
              <a:gd name="T32" fmla="*/ 2 w 4"/>
              <a:gd name="T33" fmla="*/ 12 h 23"/>
              <a:gd name="T34" fmla="*/ 0 w 4"/>
              <a:gd name="T35" fmla="*/ 15 h 23"/>
              <a:gd name="T36" fmla="*/ 0 w 4"/>
              <a:gd name="T37" fmla="*/ 18 h 23"/>
              <a:gd name="T38" fmla="*/ 0 w 4"/>
              <a:gd name="T39" fmla="*/ 20 h 23"/>
              <a:gd name="T40" fmla="*/ 0 w 4"/>
              <a:gd name="T4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" h="23">
                <a:moveTo>
                  <a:pt x="4" y="0"/>
                </a:moveTo>
                <a:lnTo>
                  <a:pt x="4" y="1"/>
                </a:lnTo>
                <a:lnTo>
                  <a:pt x="4" y="3"/>
                </a:lnTo>
                <a:lnTo>
                  <a:pt x="3" y="3"/>
                </a:lnTo>
                <a:lnTo>
                  <a:pt x="3" y="6"/>
                </a:lnTo>
                <a:lnTo>
                  <a:pt x="3" y="6"/>
                </a:lnTo>
                <a:lnTo>
                  <a:pt x="2" y="9"/>
                </a:lnTo>
                <a:lnTo>
                  <a:pt x="2" y="11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0" y="15"/>
                </a:lnTo>
                <a:lnTo>
                  <a:pt x="0" y="18"/>
                </a:lnTo>
                <a:lnTo>
                  <a:pt x="0" y="20"/>
                </a:lnTo>
                <a:lnTo>
                  <a:pt x="0" y="23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58" name="Freeform 110"/>
          <p:cNvSpPr>
            <a:spLocks/>
          </p:cNvSpPr>
          <p:nvPr/>
        </p:nvSpPr>
        <p:spPr bwMode="auto">
          <a:xfrm>
            <a:off x="9628188" y="5718175"/>
            <a:ext cx="3175" cy="17463"/>
          </a:xfrm>
          <a:custGeom>
            <a:avLst/>
            <a:gdLst>
              <a:gd name="T0" fmla="*/ 2 w 2"/>
              <a:gd name="T1" fmla="*/ 0 h 11"/>
              <a:gd name="T2" fmla="*/ 2 w 2"/>
              <a:gd name="T3" fmla="*/ 3 h 11"/>
              <a:gd name="T4" fmla="*/ 2 w 2"/>
              <a:gd name="T5" fmla="*/ 4 h 11"/>
              <a:gd name="T6" fmla="*/ 2 w 2"/>
              <a:gd name="T7" fmla="*/ 5 h 11"/>
              <a:gd name="T8" fmla="*/ 0 w 2"/>
              <a:gd name="T9" fmla="*/ 10 h 11"/>
              <a:gd name="T10" fmla="*/ 0 w 2"/>
              <a:gd name="T11" fmla="*/ 11 h 11"/>
              <a:gd name="T12" fmla="*/ 0 w 2"/>
              <a:gd name="T13" fmla="*/ 11 h 11"/>
              <a:gd name="T14" fmla="*/ 0 w 2"/>
              <a:gd name="T15" fmla="*/ 11 h 11"/>
              <a:gd name="T16" fmla="*/ 0 w 2"/>
              <a:gd name="T17" fmla="*/ 11 h 11"/>
              <a:gd name="T18" fmla="*/ 0 w 2"/>
              <a:gd name="T1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" h="11">
                <a:moveTo>
                  <a:pt x="2" y="0"/>
                </a:moveTo>
                <a:lnTo>
                  <a:pt x="2" y="3"/>
                </a:lnTo>
                <a:lnTo>
                  <a:pt x="2" y="4"/>
                </a:lnTo>
                <a:lnTo>
                  <a:pt x="2" y="5"/>
                </a:lnTo>
                <a:lnTo>
                  <a:pt x="0" y="10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59" name="Freeform 111"/>
          <p:cNvSpPr>
            <a:spLocks/>
          </p:cNvSpPr>
          <p:nvPr/>
        </p:nvSpPr>
        <p:spPr bwMode="auto">
          <a:xfrm>
            <a:off x="9123363" y="5735638"/>
            <a:ext cx="17462" cy="14287"/>
          </a:xfrm>
          <a:custGeom>
            <a:avLst/>
            <a:gdLst>
              <a:gd name="T0" fmla="*/ 0 w 11"/>
              <a:gd name="T1" fmla="*/ 0 h 9"/>
              <a:gd name="T2" fmla="*/ 2 w 11"/>
              <a:gd name="T3" fmla="*/ 2 h 9"/>
              <a:gd name="T4" fmla="*/ 3 w 11"/>
              <a:gd name="T5" fmla="*/ 3 h 9"/>
              <a:gd name="T6" fmla="*/ 4 w 11"/>
              <a:gd name="T7" fmla="*/ 3 h 9"/>
              <a:gd name="T8" fmla="*/ 5 w 11"/>
              <a:gd name="T9" fmla="*/ 4 h 9"/>
              <a:gd name="T10" fmla="*/ 5 w 11"/>
              <a:gd name="T11" fmla="*/ 4 h 9"/>
              <a:gd name="T12" fmla="*/ 5 w 11"/>
              <a:gd name="T13" fmla="*/ 4 h 9"/>
              <a:gd name="T14" fmla="*/ 5 w 11"/>
              <a:gd name="T15" fmla="*/ 4 h 9"/>
              <a:gd name="T16" fmla="*/ 5 w 11"/>
              <a:gd name="T17" fmla="*/ 4 h 9"/>
              <a:gd name="T18" fmla="*/ 5 w 11"/>
              <a:gd name="T19" fmla="*/ 4 h 9"/>
              <a:gd name="T20" fmla="*/ 6 w 11"/>
              <a:gd name="T21" fmla="*/ 4 h 9"/>
              <a:gd name="T22" fmla="*/ 6 w 11"/>
              <a:gd name="T23" fmla="*/ 4 h 9"/>
              <a:gd name="T24" fmla="*/ 6 w 11"/>
              <a:gd name="T25" fmla="*/ 4 h 9"/>
              <a:gd name="T26" fmla="*/ 9 w 11"/>
              <a:gd name="T27" fmla="*/ 7 h 9"/>
              <a:gd name="T28" fmla="*/ 9 w 11"/>
              <a:gd name="T29" fmla="*/ 8 h 9"/>
              <a:gd name="T30" fmla="*/ 9 w 11"/>
              <a:gd name="T31" fmla="*/ 8 h 9"/>
              <a:gd name="T32" fmla="*/ 9 w 11"/>
              <a:gd name="T33" fmla="*/ 8 h 9"/>
              <a:gd name="T34" fmla="*/ 9 w 11"/>
              <a:gd name="T35" fmla="*/ 8 h 9"/>
              <a:gd name="T36" fmla="*/ 11 w 11"/>
              <a:gd name="T37" fmla="*/ 8 h 9"/>
              <a:gd name="T38" fmla="*/ 11 w 11"/>
              <a:gd name="T39" fmla="*/ 9 h 9"/>
              <a:gd name="T40" fmla="*/ 11 w 11"/>
              <a:gd name="T41" fmla="*/ 9 h 9"/>
              <a:gd name="T42" fmla="*/ 11 w 11"/>
              <a:gd name="T43" fmla="*/ 9 h 9"/>
              <a:gd name="T44" fmla="*/ 11 w 11"/>
              <a:gd name="T4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" h="9">
                <a:moveTo>
                  <a:pt x="0" y="0"/>
                </a:moveTo>
                <a:lnTo>
                  <a:pt x="2" y="2"/>
                </a:lnTo>
                <a:lnTo>
                  <a:pt x="3" y="3"/>
                </a:lnTo>
                <a:lnTo>
                  <a:pt x="4" y="3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9" y="7"/>
                </a:lnTo>
                <a:lnTo>
                  <a:pt x="9" y="8"/>
                </a:lnTo>
                <a:lnTo>
                  <a:pt x="9" y="8"/>
                </a:lnTo>
                <a:lnTo>
                  <a:pt x="9" y="8"/>
                </a:lnTo>
                <a:lnTo>
                  <a:pt x="9" y="8"/>
                </a:lnTo>
                <a:lnTo>
                  <a:pt x="11" y="8"/>
                </a:lnTo>
                <a:lnTo>
                  <a:pt x="11" y="9"/>
                </a:lnTo>
                <a:lnTo>
                  <a:pt x="11" y="9"/>
                </a:lnTo>
                <a:lnTo>
                  <a:pt x="11" y="9"/>
                </a:lnTo>
                <a:lnTo>
                  <a:pt x="11" y="9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60" name="Freeform 112"/>
          <p:cNvSpPr>
            <a:spLocks/>
          </p:cNvSpPr>
          <p:nvPr/>
        </p:nvSpPr>
        <p:spPr bwMode="auto">
          <a:xfrm>
            <a:off x="9126538" y="5740400"/>
            <a:ext cx="17462" cy="28575"/>
          </a:xfrm>
          <a:custGeom>
            <a:avLst/>
            <a:gdLst>
              <a:gd name="T0" fmla="*/ 0 w 11"/>
              <a:gd name="T1" fmla="*/ 0 h 18"/>
              <a:gd name="T2" fmla="*/ 0 w 11"/>
              <a:gd name="T3" fmla="*/ 2 h 18"/>
              <a:gd name="T4" fmla="*/ 1 w 11"/>
              <a:gd name="T5" fmla="*/ 3 h 18"/>
              <a:gd name="T6" fmla="*/ 2 w 11"/>
              <a:gd name="T7" fmla="*/ 9 h 18"/>
              <a:gd name="T8" fmla="*/ 3 w 11"/>
              <a:gd name="T9" fmla="*/ 10 h 18"/>
              <a:gd name="T10" fmla="*/ 3 w 11"/>
              <a:gd name="T11" fmla="*/ 11 h 18"/>
              <a:gd name="T12" fmla="*/ 4 w 11"/>
              <a:gd name="T13" fmla="*/ 12 h 18"/>
              <a:gd name="T14" fmla="*/ 4 w 11"/>
              <a:gd name="T15" fmla="*/ 13 h 18"/>
              <a:gd name="T16" fmla="*/ 5 w 11"/>
              <a:gd name="T17" fmla="*/ 14 h 18"/>
              <a:gd name="T18" fmla="*/ 6 w 11"/>
              <a:gd name="T19" fmla="*/ 15 h 18"/>
              <a:gd name="T20" fmla="*/ 6 w 11"/>
              <a:gd name="T21" fmla="*/ 16 h 18"/>
              <a:gd name="T22" fmla="*/ 7 w 11"/>
              <a:gd name="T23" fmla="*/ 17 h 18"/>
              <a:gd name="T24" fmla="*/ 7 w 11"/>
              <a:gd name="T25" fmla="*/ 17 h 18"/>
              <a:gd name="T26" fmla="*/ 7 w 11"/>
              <a:gd name="T27" fmla="*/ 17 h 18"/>
              <a:gd name="T28" fmla="*/ 7 w 11"/>
              <a:gd name="T29" fmla="*/ 17 h 18"/>
              <a:gd name="T30" fmla="*/ 7 w 11"/>
              <a:gd name="T31" fmla="*/ 17 h 18"/>
              <a:gd name="T32" fmla="*/ 7 w 11"/>
              <a:gd name="T33" fmla="*/ 17 h 18"/>
              <a:gd name="T34" fmla="*/ 7 w 11"/>
              <a:gd name="T35" fmla="*/ 17 h 18"/>
              <a:gd name="T36" fmla="*/ 7 w 11"/>
              <a:gd name="T37" fmla="*/ 17 h 18"/>
              <a:gd name="T38" fmla="*/ 7 w 11"/>
              <a:gd name="T39" fmla="*/ 17 h 18"/>
              <a:gd name="T40" fmla="*/ 10 w 11"/>
              <a:gd name="T41" fmla="*/ 18 h 18"/>
              <a:gd name="T42" fmla="*/ 10 w 11"/>
              <a:gd name="T43" fmla="*/ 18 h 18"/>
              <a:gd name="T44" fmla="*/ 10 w 11"/>
              <a:gd name="T45" fmla="*/ 18 h 18"/>
              <a:gd name="T46" fmla="*/ 10 w 11"/>
              <a:gd name="T47" fmla="*/ 18 h 18"/>
              <a:gd name="T48" fmla="*/ 11 w 11"/>
              <a:gd name="T4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" h="18">
                <a:moveTo>
                  <a:pt x="0" y="0"/>
                </a:moveTo>
                <a:lnTo>
                  <a:pt x="0" y="2"/>
                </a:lnTo>
                <a:lnTo>
                  <a:pt x="1" y="3"/>
                </a:lnTo>
                <a:lnTo>
                  <a:pt x="2" y="9"/>
                </a:lnTo>
                <a:lnTo>
                  <a:pt x="3" y="10"/>
                </a:lnTo>
                <a:lnTo>
                  <a:pt x="3" y="11"/>
                </a:lnTo>
                <a:lnTo>
                  <a:pt x="4" y="12"/>
                </a:lnTo>
                <a:lnTo>
                  <a:pt x="4" y="13"/>
                </a:lnTo>
                <a:lnTo>
                  <a:pt x="5" y="14"/>
                </a:lnTo>
                <a:lnTo>
                  <a:pt x="6" y="15"/>
                </a:lnTo>
                <a:lnTo>
                  <a:pt x="6" y="16"/>
                </a:lnTo>
                <a:lnTo>
                  <a:pt x="7" y="17"/>
                </a:lnTo>
                <a:lnTo>
                  <a:pt x="7" y="17"/>
                </a:lnTo>
                <a:lnTo>
                  <a:pt x="7" y="17"/>
                </a:lnTo>
                <a:lnTo>
                  <a:pt x="7" y="17"/>
                </a:lnTo>
                <a:lnTo>
                  <a:pt x="7" y="17"/>
                </a:lnTo>
                <a:lnTo>
                  <a:pt x="7" y="17"/>
                </a:lnTo>
                <a:lnTo>
                  <a:pt x="7" y="17"/>
                </a:lnTo>
                <a:lnTo>
                  <a:pt x="7" y="17"/>
                </a:lnTo>
                <a:lnTo>
                  <a:pt x="7" y="17"/>
                </a:lnTo>
                <a:lnTo>
                  <a:pt x="10" y="18"/>
                </a:lnTo>
                <a:lnTo>
                  <a:pt x="10" y="18"/>
                </a:lnTo>
                <a:lnTo>
                  <a:pt x="10" y="18"/>
                </a:lnTo>
                <a:lnTo>
                  <a:pt x="10" y="18"/>
                </a:lnTo>
                <a:lnTo>
                  <a:pt x="11" y="18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61" name="Freeform 113"/>
          <p:cNvSpPr>
            <a:spLocks/>
          </p:cNvSpPr>
          <p:nvPr/>
        </p:nvSpPr>
        <p:spPr bwMode="auto">
          <a:xfrm>
            <a:off x="9147175" y="5740400"/>
            <a:ext cx="14288" cy="26988"/>
          </a:xfrm>
          <a:custGeom>
            <a:avLst/>
            <a:gdLst>
              <a:gd name="T0" fmla="*/ 0 w 9"/>
              <a:gd name="T1" fmla="*/ 0 h 17"/>
              <a:gd name="T2" fmla="*/ 1 w 9"/>
              <a:gd name="T3" fmla="*/ 1 h 17"/>
              <a:gd name="T4" fmla="*/ 1 w 9"/>
              <a:gd name="T5" fmla="*/ 2 h 17"/>
              <a:gd name="T6" fmla="*/ 1 w 9"/>
              <a:gd name="T7" fmla="*/ 2 h 17"/>
              <a:gd name="T8" fmla="*/ 1 w 9"/>
              <a:gd name="T9" fmla="*/ 2 h 17"/>
              <a:gd name="T10" fmla="*/ 1 w 9"/>
              <a:gd name="T11" fmla="*/ 2 h 17"/>
              <a:gd name="T12" fmla="*/ 2 w 9"/>
              <a:gd name="T13" fmla="*/ 3 h 17"/>
              <a:gd name="T14" fmla="*/ 6 w 9"/>
              <a:gd name="T15" fmla="*/ 9 h 17"/>
              <a:gd name="T16" fmla="*/ 6 w 9"/>
              <a:gd name="T17" fmla="*/ 9 h 17"/>
              <a:gd name="T18" fmla="*/ 6 w 9"/>
              <a:gd name="T19" fmla="*/ 9 h 17"/>
              <a:gd name="T20" fmla="*/ 6 w 9"/>
              <a:gd name="T21" fmla="*/ 10 h 17"/>
              <a:gd name="T22" fmla="*/ 6 w 9"/>
              <a:gd name="T23" fmla="*/ 10 h 17"/>
              <a:gd name="T24" fmla="*/ 9 w 9"/>
              <a:gd name="T25" fmla="*/ 15 h 17"/>
              <a:gd name="T26" fmla="*/ 9 w 9"/>
              <a:gd name="T2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7">
                <a:moveTo>
                  <a:pt x="0" y="0"/>
                </a:moveTo>
                <a:lnTo>
                  <a:pt x="1" y="1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2" y="3"/>
                </a:lnTo>
                <a:lnTo>
                  <a:pt x="6" y="9"/>
                </a:lnTo>
                <a:lnTo>
                  <a:pt x="6" y="9"/>
                </a:lnTo>
                <a:lnTo>
                  <a:pt x="6" y="9"/>
                </a:lnTo>
                <a:lnTo>
                  <a:pt x="6" y="10"/>
                </a:lnTo>
                <a:lnTo>
                  <a:pt x="6" y="10"/>
                </a:lnTo>
                <a:lnTo>
                  <a:pt x="9" y="15"/>
                </a:lnTo>
                <a:lnTo>
                  <a:pt x="9" y="17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62" name="Freeform 114"/>
          <p:cNvSpPr>
            <a:spLocks/>
          </p:cNvSpPr>
          <p:nvPr/>
        </p:nvSpPr>
        <p:spPr bwMode="auto">
          <a:xfrm>
            <a:off x="9145588" y="5743575"/>
            <a:ext cx="11112" cy="33338"/>
          </a:xfrm>
          <a:custGeom>
            <a:avLst/>
            <a:gdLst>
              <a:gd name="T0" fmla="*/ 1 w 7"/>
              <a:gd name="T1" fmla="*/ 0 h 21"/>
              <a:gd name="T2" fmla="*/ 1 w 7"/>
              <a:gd name="T3" fmla="*/ 1 h 21"/>
              <a:gd name="T4" fmla="*/ 1 w 7"/>
              <a:gd name="T5" fmla="*/ 4 h 21"/>
              <a:gd name="T6" fmla="*/ 0 w 7"/>
              <a:gd name="T7" fmla="*/ 7 h 21"/>
              <a:gd name="T8" fmla="*/ 0 w 7"/>
              <a:gd name="T9" fmla="*/ 9 h 21"/>
              <a:gd name="T10" fmla="*/ 0 w 7"/>
              <a:gd name="T11" fmla="*/ 13 h 21"/>
              <a:gd name="T12" fmla="*/ 1 w 7"/>
              <a:gd name="T13" fmla="*/ 14 h 21"/>
              <a:gd name="T14" fmla="*/ 2 w 7"/>
              <a:gd name="T15" fmla="*/ 15 h 21"/>
              <a:gd name="T16" fmla="*/ 2 w 7"/>
              <a:gd name="T17" fmla="*/ 15 h 21"/>
              <a:gd name="T18" fmla="*/ 3 w 7"/>
              <a:gd name="T19" fmla="*/ 16 h 21"/>
              <a:gd name="T20" fmla="*/ 4 w 7"/>
              <a:gd name="T21" fmla="*/ 17 h 21"/>
              <a:gd name="T22" fmla="*/ 6 w 7"/>
              <a:gd name="T23" fmla="*/ 19 h 21"/>
              <a:gd name="T24" fmla="*/ 7 w 7"/>
              <a:gd name="T25" fmla="*/ 19 h 21"/>
              <a:gd name="T26" fmla="*/ 7 w 7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" h="21">
                <a:moveTo>
                  <a:pt x="1" y="0"/>
                </a:moveTo>
                <a:lnTo>
                  <a:pt x="1" y="1"/>
                </a:lnTo>
                <a:lnTo>
                  <a:pt x="1" y="4"/>
                </a:lnTo>
                <a:lnTo>
                  <a:pt x="0" y="7"/>
                </a:lnTo>
                <a:lnTo>
                  <a:pt x="0" y="9"/>
                </a:lnTo>
                <a:lnTo>
                  <a:pt x="0" y="13"/>
                </a:lnTo>
                <a:lnTo>
                  <a:pt x="1" y="14"/>
                </a:lnTo>
                <a:lnTo>
                  <a:pt x="2" y="15"/>
                </a:lnTo>
                <a:lnTo>
                  <a:pt x="2" y="15"/>
                </a:lnTo>
                <a:lnTo>
                  <a:pt x="3" y="16"/>
                </a:lnTo>
                <a:lnTo>
                  <a:pt x="4" y="17"/>
                </a:lnTo>
                <a:lnTo>
                  <a:pt x="6" y="19"/>
                </a:lnTo>
                <a:lnTo>
                  <a:pt x="7" y="19"/>
                </a:lnTo>
                <a:lnTo>
                  <a:pt x="7" y="2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63" name="Freeform 115"/>
          <p:cNvSpPr>
            <a:spLocks/>
          </p:cNvSpPr>
          <p:nvPr/>
        </p:nvSpPr>
        <p:spPr bwMode="auto">
          <a:xfrm>
            <a:off x="9132888" y="5748338"/>
            <a:ext cx="7937" cy="12700"/>
          </a:xfrm>
          <a:custGeom>
            <a:avLst/>
            <a:gdLst>
              <a:gd name="T0" fmla="*/ 0 w 5"/>
              <a:gd name="T1" fmla="*/ 0 h 8"/>
              <a:gd name="T2" fmla="*/ 1 w 5"/>
              <a:gd name="T3" fmla="*/ 1 h 8"/>
              <a:gd name="T4" fmla="*/ 1 w 5"/>
              <a:gd name="T5" fmla="*/ 1 h 8"/>
              <a:gd name="T6" fmla="*/ 1 w 5"/>
              <a:gd name="T7" fmla="*/ 1 h 8"/>
              <a:gd name="T8" fmla="*/ 1 w 5"/>
              <a:gd name="T9" fmla="*/ 1 h 8"/>
              <a:gd name="T10" fmla="*/ 1 w 5"/>
              <a:gd name="T11" fmla="*/ 1 h 8"/>
              <a:gd name="T12" fmla="*/ 3 w 5"/>
              <a:gd name="T13" fmla="*/ 4 h 8"/>
              <a:gd name="T14" fmla="*/ 3 w 5"/>
              <a:gd name="T15" fmla="*/ 6 h 8"/>
              <a:gd name="T16" fmla="*/ 3 w 5"/>
              <a:gd name="T17" fmla="*/ 6 h 8"/>
              <a:gd name="T18" fmla="*/ 3 w 5"/>
              <a:gd name="T19" fmla="*/ 6 h 8"/>
              <a:gd name="T20" fmla="*/ 3 w 5"/>
              <a:gd name="T21" fmla="*/ 6 h 8"/>
              <a:gd name="T22" fmla="*/ 4 w 5"/>
              <a:gd name="T23" fmla="*/ 6 h 8"/>
              <a:gd name="T24" fmla="*/ 5 w 5"/>
              <a:gd name="T2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" h="8">
                <a:moveTo>
                  <a:pt x="0" y="0"/>
                </a:move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3" y="4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4" y="6"/>
                </a:lnTo>
                <a:lnTo>
                  <a:pt x="5" y="8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64" name="Freeform 116"/>
          <p:cNvSpPr>
            <a:spLocks/>
          </p:cNvSpPr>
          <p:nvPr/>
        </p:nvSpPr>
        <p:spPr bwMode="auto">
          <a:xfrm>
            <a:off x="9625013" y="5735638"/>
            <a:ext cx="20637" cy="33337"/>
          </a:xfrm>
          <a:custGeom>
            <a:avLst/>
            <a:gdLst>
              <a:gd name="T0" fmla="*/ 13 w 13"/>
              <a:gd name="T1" fmla="*/ 0 h 21"/>
              <a:gd name="T2" fmla="*/ 12 w 13"/>
              <a:gd name="T3" fmla="*/ 2 h 21"/>
              <a:gd name="T4" fmla="*/ 11 w 13"/>
              <a:gd name="T5" fmla="*/ 5 h 21"/>
              <a:gd name="T6" fmla="*/ 11 w 13"/>
              <a:gd name="T7" fmla="*/ 7 h 21"/>
              <a:gd name="T8" fmla="*/ 10 w 13"/>
              <a:gd name="T9" fmla="*/ 9 h 21"/>
              <a:gd name="T10" fmla="*/ 9 w 13"/>
              <a:gd name="T11" fmla="*/ 10 h 21"/>
              <a:gd name="T12" fmla="*/ 8 w 13"/>
              <a:gd name="T13" fmla="*/ 10 h 21"/>
              <a:gd name="T14" fmla="*/ 8 w 13"/>
              <a:gd name="T15" fmla="*/ 13 h 21"/>
              <a:gd name="T16" fmla="*/ 8 w 13"/>
              <a:gd name="T17" fmla="*/ 13 h 21"/>
              <a:gd name="T18" fmla="*/ 8 w 13"/>
              <a:gd name="T19" fmla="*/ 13 h 21"/>
              <a:gd name="T20" fmla="*/ 8 w 13"/>
              <a:gd name="T21" fmla="*/ 13 h 21"/>
              <a:gd name="T22" fmla="*/ 8 w 13"/>
              <a:gd name="T23" fmla="*/ 13 h 21"/>
              <a:gd name="T24" fmla="*/ 8 w 13"/>
              <a:gd name="T25" fmla="*/ 13 h 21"/>
              <a:gd name="T26" fmla="*/ 8 w 13"/>
              <a:gd name="T27" fmla="*/ 13 h 21"/>
              <a:gd name="T28" fmla="*/ 8 w 13"/>
              <a:gd name="T29" fmla="*/ 14 h 21"/>
              <a:gd name="T30" fmla="*/ 7 w 13"/>
              <a:gd name="T31" fmla="*/ 14 h 21"/>
              <a:gd name="T32" fmla="*/ 6 w 13"/>
              <a:gd name="T33" fmla="*/ 15 h 21"/>
              <a:gd name="T34" fmla="*/ 5 w 13"/>
              <a:gd name="T35" fmla="*/ 17 h 21"/>
              <a:gd name="T36" fmla="*/ 4 w 13"/>
              <a:gd name="T37" fmla="*/ 18 h 21"/>
              <a:gd name="T38" fmla="*/ 4 w 13"/>
              <a:gd name="T39" fmla="*/ 19 h 21"/>
              <a:gd name="T40" fmla="*/ 3 w 13"/>
              <a:gd name="T41" fmla="*/ 20 h 21"/>
              <a:gd name="T42" fmla="*/ 0 w 13"/>
              <a:gd name="T4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" h="21">
                <a:moveTo>
                  <a:pt x="13" y="0"/>
                </a:moveTo>
                <a:lnTo>
                  <a:pt x="12" y="2"/>
                </a:lnTo>
                <a:lnTo>
                  <a:pt x="11" y="5"/>
                </a:lnTo>
                <a:lnTo>
                  <a:pt x="11" y="7"/>
                </a:lnTo>
                <a:lnTo>
                  <a:pt x="10" y="9"/>
                </a:lnTo>
                <a:lnTo>
                  <a:pt x="9" y="10"/>
                </a:lnTo>
                <a:lnTo>
                  <a:pt x="8" y="10"/>
                </a:lnTo>
                <a:lnTo>
                  <a:pt x="8" y="13"/>
                </a:lnTo>
                <a:lnTo>
                  <a:pt x="8" y="13"/>
                </a:lnTo>
                <a:lnTo>
                  <a:pt x="8" y="13"/>
                </a:lnTo>
                <a:lnTo>
                  <a:pt x="8" y="13"/>
                </a:lnTo>
                <a:lnTo>
                  <a:pt x="8" y="13"/>
                </a:lnTo>
                <a:lnTo>
                  <a:pt x="8" y="13"/>
                </a:lnTo>
                <a:lnTo>
                  <a:pt x="8" y="13"/>
                </a:lnTo>
                <a:lnTo>
                  <a:pt x="8" y="14"/>
                </a:lnTo>
                <a:lnTo>
                  <a:pt x="7" y="14"/>
                </a:lnTo>
                <a:lnTo>
                  <a:pt x="6" y="15"/>
                </a:lnTo>
                <a:lnTo>
                  <a:pt x="5" y="17"/>
                </a:lnTo>
                <a:lnTo>
                  <a:pt x="4" y="18"/>
                </a:lnTo>
                <a:lnTo>
                  <a:pt x="4" y="19"/>
                </a:lnTo>
                <a:lnTo>
                  <a:pt x="3" y="20"/>
                </a:lnTo>
                <a:lnTo>
                  <a:pt x="0" y="2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65" name="Freeform 117"/>
          <p:cNvSpPr>
            <a:spLocks/>
          </p:cNvSpPr>
          <p:nvPr/>
        </p:nvSpPr>
        <p:spPr bwMode="auto">
          <a:xfrm>
            <a:off x="9150350" y="5751513"/>
            <a:ext cx="7938" cy="19050"/>
          </a:xfrm>
          <a:custGeom>
            <a:avLst/>
            <a:gdLst>
              <a:gd name="T0" fmla="*/ 0 w 5"/>
              <a:gd name="T1" fmla="*/ 0 h 12"/>
              <a:gd name="T2" fmla="*/ 1 w 5"/>
              <a:gd name="T3" fmla="*/ 4 h 12"/>
              <a:gd name="T4" fmla="*/ 2 w 5"/>
              <a:gd name="T5" fmla="*/ 5 h 12"/>
              <a:gd name="T6" fmla="*/ 5 w 5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2">
                <a:moveTo>
                  <a:pt x="0" y="0"/>
                </a:moveTo>
                <a:lnTo>
                  <a:pt x="1" y="4"/>
                </a:lnTo>
                <a:lnTo>
                  <a:pt x="2" y="5"/>
                </a:lnTo>
                <a:lnTo>
                  <a:pt x="5" y="12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66" name="Freeform 118"/>
          <p:cNvSpPr>
            <a:spLocks/>
          </p:cNvSpPr>
          <p:nvPr/>
        </p:nvSpPr>
        <p:spPr bwMode="auto">
          <a:xfrm>
            <a:off x="9628188" y="5738813"/>
            <a:ext cx="14287" cy="9525"/>
          </a:xfrm>
          <a:custGeom>
            <a:avLst/>
            <a:gdLst>
              <a:gd name="T0" fmla="*/ 9 w 9"/>
              <a:gd name="T1" fmla="*/ 0 h 6"/>
              <a:gd name="T2" fmla="*/ 6 w 9"/>
              <a:gd name="T3" fmla="*/ 1 h 6"/>
              <a:gd name="T4" fmla="*/ 6 w 9"/>
              <a:gd name="T5" fmla="*/ 2 h 6"/>
              <a:gd name="T6" fmla="*/ 4 w 9"/>
              <a:gd name="T7" fmla="*/ 3 h 6"/>
              <a:gd name="T8" fmla="*/ 3 w 9"/>
              <a:gd name="T9" fmla="*/ 3 h 6"/>
              <a:gd name="T10" fmla="*/ 3 w 9"/>
              <a:gd name="T11" fmla="*/ 3 h 6"/>
              <a:gd name="T12" fmla="*/ 3 w 9"/>
              <a:gd name="T13" fmla="*/ 3 h 6"/>
              <a:gd name="T14" fmla="*/ 3 w 9"/>
              <a:gd name="T15" fmla="*/ 3 h 6"/>
              <a:gd name="T16" fmla="*/ 2 w 9"/>
              <a:gd name="T17" fmla="*/ 4 h 6"/>
              <a:gd name="T18" fmla="*/ 1 w 9"/>
              <a:gd name="T19" fmla="*/ 6 h 6"/>
              <a:gd name="T20" fmla="*/ 0 w 9"/>
              <a:gd name="T2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6">
                <a:moveTo>
                  <a:pt x="9" y="0"/>
                </a:moveTo>
                <a:lnTo>
                  <a:pt x="6" y="1"/>
                </a:lnTo>
                <a:lnTo>
                  <a:pt x="6" y="2"/>
                </a:lnTo>
                <a:lnTo>
                  <a:pt x="4" y="3"/>
                </a:lnTo>
                <a:lnTo>
                  <a:pt x="3" y="3"/>
                </a:lnTo>
                <a:lnTo>
                  <a:pt x="3" y="3"/>
                </a:lnTo>
                <a:lnTo>
                  <a:pt x="3" y="3"/>
                </a:lnTo>
                <a:lnTo>
                  <a:pt x="3" y="3"/>
                </a:lnTo>
                <a:lnTo>
                  <a:pt x="2" y="4"/>
                </a:lnTo>
                <a:lnTo>
                  <a:pt x="1" y="6"/>
                </a:lnTo>
                <a:lnTo>
                  <a:pt x="0" y="6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67" name="Freeform 119"/>
          <p:cNvSpPr>
            <a:spLocks/>
          </p:cNvSpPr>
          <p:nvPr/>
        </p:nvSpPr>
        <p:spPr bwMode="auto">
          <a:xfrm>
            <a:off x="9609138" y="5741988"/>
            <a:ext cx="14287" cy="33337"/>
          </a:xfrm>
          <a:custGeom>
            <a:avLst/>
            <a:gdLst>
              <a:gd name="T0" fmla="*/ 8 w 9"/>
              <a:gd name="T1" fmla="*/ 0 h 21"/>
              <a:gd name="T2" fmla="*/ 7 w 9"/>
              <a:gd name="T3" fmla="*/ 0 h 21"/>
              <a:gd name="T4" fmla="*/ 8 w 9"/>
              <a:gd name="T5" fmla="*/ 1 h 21"/>
              <a:gd name="T6" fmla="*/ 8 w 9"/>
              <a:gd name="T7" fmla="*/ 5 h 21"/>
              <a:gd name="T8" fmla="*/ 8 w 9"/>
              <a:gd name="T9" fmla="*/ 8 h 21"/>
              <a:gd name="T10" fmla="*/ 9 w 9"/>
              <a:gd name="T11" fmla="*/ 10 h 21"/>
              <a:gd name="T12" fmla="*/ 8 w 9"/>
              <a:gd name="T13" fmla="*/ 14 h 21"/>
              <a:gd name="T14" fmla="*/ 8 w 9"/>
              <a:gd name="T15" fmla="*/ 14 h 21"/>
              <a:gd name="T16" fmla="*/ 7 w 9"/>
              <a:gd name="T17" fmla="*/ 15 h 21"/>
              <a:gd name="T18" fmla="*/ 7 w 9"/>
              <a:gd name="T19" fmla="*/ 16 h 21"/>
              <a:gd name="T20" fmla="*/ 5 w 9"/>
              <a:gd name="T21" fmla="*/ 17 h 21"/>
              <a:gd name="T22" fmla="*/ 4 w 9"/>
              <a:gd name="T23" fmla="*/ 18 h 21"/>
              <a:gd name="T24" fmla="*/ 4 w 9"/>
              <a:gd name="T25" fmla="*/ 18 h 21"/>
              <a:gd name="T26" fmla="*/ 4 w 9"/>
              <a:gd name="T27" fmla="*/ 18 h 21"/>
              <a:gd name="T28" fmla="*/ 4 w 9"/>
              <a:gd name="T29" fmla="*/ 18 h 21"/>
              <a:gd name="T30" fmla="*/ 3 w 9"/>
              <a:gd name="T31" fmla="*/ 18 h 21"/>
              <a:gd name="T32" fmla="*/ 3 w 9"/>
              <a:gd name="T33" fmla="*/ 18 h 21"/>
              <a:gd name="T34" fmla="*/ 3 w 9"/>
              <a:gd name="T35" fmla="*/ 18 h 21"/>
              <a:gd name="T36" fmla="*/ 3 w 9"/>
              <a:gd name="T37" fmla="*/ 19 h 21"/>
              <a:gd name="T38" fmla="*/ 3 w 9"/>
              <a:gd name="T39" fmla="*/ 19 h 21"/>
              <a:gd name="T40" fmla="*/ 0 w 9"/>
              <a:gd name="T4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" h="21">
                <a:moveTo>
                  <a:pt x="8" y="0"/>
                </a:moveTo>
                <a:lnTo>
                  <a:pt x="7" y="0"/>
                </a:lnTo>
                <a:lnTo>
                  <a:pt x="8" y="1"/>
                </a:lnTo>
                <a:lnTo>
                  <a:pt x="8" y="5"/>
                </a:lnTo>
                <a:lnTo>
                  <a:pt x="8" y="8"/>
                </a:lnTo>
                <a:lnTo>
                  <a:pt x="9" y="10"/>
                </a:lnTo>
                <a:lnTo>
                  <a:pt x="8" y="14"/>
                </a:lnTo>
                <a:lnTo>
                  <a:pt x="8" y="14"/>
                </a:lnTo>
                <a:lnTo>
                  <a:pt x="7" y="15"/>
                </a:lnTo>
                <a:lnTo>
                  <a:pt x="7" y="16"/>
                </a:lnTo>
                <a:lnTo>
                  <a:pt x="5" y="17"/>
                </a:lnTo>
                <a:lnTo>
                  <a:pt x="4" y="18"/>
                </a:lnTo>
                <a:lnTo>
                  <a:pt x="4" y="18"/>
                </a:lnTo>
                <a:lnTo>
                  <a:pt x="4" y="18"/>
                </a:lnTo>
                <a:lnTo>
                  <a:pt x="4" y="18"/>
                </a:lnTo>
                <a:lnTo>
                  <a:pt x="3" y="18"/>
                </a:lnTo>
                <a:lnTo>
                  <a:pt x="3" y="18"/>
                </a:lnTo>
                <a:lnTo>
                  <a:pt x="3" y="18"/>
                </a:lnTo>
                <a:lnTo>
                  <a:pt x="3" y="19"/>
                </a:lnTo>
                <a:lnTo>
                  <a:pt x="3" y="19"/>
                </a:lnTo>
                <a:lnTo>
                  <a:pt x="0" y="2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68" name="Freeform 120"/>
          <p:cNvSpPr>
            <a:spLocks/>
          </p:cNvSpPr>
          <p:nvPr/>
        </p:nvSpPr>
        <p:spPr bwMode="auto">
          <a:xfrm>
            <a:off x="9605963" y="5743575"/>
            <a:ext cx="14287" cy="22225"/>
          </a:xfrm>
          <a:custGeom>
            <a:avLst/>
            <a:gdLst>
              <a:gd name="T0" fmla="*/ 9 w 9"/>
              <a:gd name="T1" fmla="*/ 0 h 14"/>
              <a:gd name="T2" fmla="*/ 9 w 9"/>
              <a:gd name="T3" fmla="*/ 0 h 14"/>
              <a:gd name="T4" fmla="*/ 9 w 9"/>
              <a:gd name="T5" fmla="*/ 0 h 14"/>
              <a:gd name="T6" fmla="*/ 9 w 9"/>
              <a:gd name="T7" fmla="*/ 0 h 14"/>
              <a:gd name="T8" fmla="*/ 9 w 9"/>
              <a:gd name="T9" fmla="*/ 0 h 14"/>
              <a:gd name="T10" fmla="*/ 7 w 9"/>
              <a:gd name="T11" fmla="*/ 2 h 14"/>
              <a:gd name="T12" fmla="*/ 7 w 9"/>
              <a:gd name="T13" fmla="*/ 2 h 14"/>
              <a:gd name="T14" fmla="*/ 7 w 9"/>
              <a:gd name="T15" fmla="*/ 2 h 14"/>
              <a:gd name="T16" fmla="*/ 7 w 9"/>
              <a:gd name="T17" fmla="*/ 2 h 14"/>
              <a:gd name="T18" fmla="*/ 7 w 9"/>
              <a:gd name="T19" fmla="*/ 2 h 14"/>
              <a:gd name="T20" fmla="*/ 6 w 9"/>
              <a:gd name="T21" fmla="*/ 4 h 14"/>
              <a:gd name="T22" fmla="*/ 6 w 9"/>
              <a:gd name="T23" fmla="*/ 4 h 14"/>
              <a:gd name="T24" fmla="*/ 6 w 9"/>
              <a:gd name="T25" fmla="*/ 4 h 14"/>
              <a:gd name="T26" fmla="*/ 6 w 9"/>
              <a:gd name="T27" fmla="*/ 4 h 14"/>
              <a:gd name="T28" fmla="*/ 5 w 9"/>
              <a:gd name="T29" fmla="*/ 4 h 14"/>
              <a:gd name="T30" fmla="*/ 5 w 9"/>
              <a:gd name="T31" fmla="*/ 4 h 14"/>
              <a:gd name="T32" fmla="*/ 5 w 9"/>
              <a:gd name="T33" fmla="*/ 4 h 14"/>
              <a:gd name="T34" fmla="*/ 5 w 9"/>
              <a:gd name="T35" fmla="*/ 4 h 14"/>
              <a:gd name="T36" fmla="*/ 5 w 9"/>
              <a:gd name="T37" fmla="*/ 4 h 14"/>
              <a:gd name="T38" fmla="*/ 4 w 9"/>
              <a:gd name="T39" fmla="*/ 5 h 14"/>
              <a:gd name="T40" fmla="*/ 4 w 9"/>
              <a:gd name="T41" fmla="*/ 5 h 14"/>
              <a:gd name="T42" fmla="*/ 4 w 9"/>
              <a:gd name="T43" fmla="*/ 6 h 14"/>
              <a:gd name="T44" fmla="*/ 4 w 9"/>
              <a:gd name="T45" fmla="*/ 6 h 14"/>
              <a:gd name="T46" fmla="*/ 3 w 9"/>
              <a:gd name="T47" fmla="*/ 6 h 14"/>
              <a:gd name="T48" fmla="*/ 2 w 9"/>
              <a:gd name="T49" fmla="*/ 8 h 14"/>
              <a:gd name="T50" fmla="*/ 2 w 9"/>
              <a:gd name="T51" fmla="*/ 8 h 14"/>
              <a:gd name="T52" fmla="*/ 2 w 9"/>
              <a:gd name="T53" fmla="*/ 8 h 14"/>
              <a:gd name="T54" fmla="*/ 2 w 9"/>
              <a:gd name="T55" fmla="*/ 8 h 14"/>
              <a:gd name="T56" fmla="*/ 2 w 9"/>
              <a:gd name="T57" fmla="*/ 8 h 14"/>
              <a:gd name="T58" fmla="*/ 2 w 9"/>
              <a:gd name="T59" fmla="*/ 8 h 14"/>
              <a:gd name="T60" fmla="*/ 2 w 9"/>
              <a:gd name="T61" fmla="*/ 9 h 14"/>
              <a:gd name="T62" fmla="*/ 2 w 9"/>
              <a:gd name="T63" fmla="*/ 9 h 14"/>
              <a:gd name="T64" fmla="*/ 2 w 9"/>
              <a:gd name="T65" fmla="*/ 9 h 14"/>
              <a:gd name="T66" fmla="*/ 2 w 9"/>
              <a:gd name="T67" fmla="*/ 9 h 14"/>
              <a:gd name="T68" fmla="*/ 2 w 9"/>
              <a:gd name="T69" fmla="*/ 9 h 14"/>
              <a:gd name="T70" fmla="*/ 2 w 9"/>
              <a:gd name="T71" fmla="*/ 9 h 14"/>
              <a:gd name="T72" fmla="*/ 2 w 9"/>
              <a:gd name="T73" fmla="*/ 10 h 14"/>
              <a:gd name="T74" fmla="*/ 2 w 9"/>
              <a:gd name="T75" fmla="*/ 10 h 14"/>
              <a:gd name="T76" fmla="*/ 2 w 9"/>
              <a:gd name="T77" fmla="*/ 10 h 14"/>
              <a:gd name="T78" fmla="*/ 2 w 9"/>
              <a:gd name="T79" fmla="*/ 10 h 14"/>
              <a:gd name="T80" fmla="*/ 2 w 9"/>
              <a:gd name="T81" fmla="*/ 10 h 14"/>
              <a:gd name="T82" fmla="*/ 1 w 9"/>
              <a:gd name="T83" fmla="*/ 10 h 14"/>
              <a:gd name="T84" fmla="*/ 1 w 9"/>
              <a:gd name="T85" fmla="*/ 11 h 14"/>
              <a:gd name="T86" fmla="*/ 1 w 9"/>
              <a:gd name="T87" fmla="*/ 11 h 14"/>
              <a:gd name="T88" fmla="*/ 1 w 9"/>
              <a:gd name="T89" fmla="*/ 11 h 14"/>
              <a:gd name="T90" fmla="*/ 1 w 9"/>
              <a:gd name="T91" fmla="*/ 11 h 14"/>
              <a:gd name="T92" fmla="*/ 0 w 9"/>
              <a:gd name="T93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" h="14">
                <a:moveTo>
                  <a:pt x="9" y="0"/>
                </a:move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4" y="5"/>
                </a:lnTo>
                <a:lnTo>
                  <a:pt x="4" y="5"/>
                </a:lnTo>
                <a:lnTo>
                  <a:pt x="4" y="6"/>
                </a:lnTo>
                <a:lnTo>
                  <a:pt x="4" y="6"/>
                </a:lnTo>
                <a:lnTo>
                  <a:pt x="3" y="6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1" y="10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0" y="14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69" name="Freeform 121"/>
          <p:cNvSpPr>
            <a:spLocks/>
          </p:cNvSpPr>
          <p:nvPr/>
        </p:nvSpPr>
        <p:spPr bwMode="auto">
          <a:xfrm>
            <a:off x="9628188" y="5748338"/>
            <a:ext cx="7937" cy="11112"/>
          </a:xfrm>
          <a:custGeom>
            <a:avLst/>
            <a:gdLst>
              <a:gd name="T0" fmla="*/ 5 w 5"/>
              <a:gd name="T1" fmla="*/ 0 h 7"/>
              <a:gd name="T2" fmla="*/ 5 w 5"/>
              <a:gd name="T3" fmla="*/ 0 h 7"/>
              <a:gd name="T4" fmla="*/ 5 w 5"/>
              <a:gd name="T5" fmla="*/ 0 h 7"/>
              <a:gd name="T6" fmla="*/ 5 w 5"/>
              <a:gd name="T7" fmla="*/ 0 h 7"/>
              <a:gd name="T8" fmla="*/ 4 w 5"/>
              <a:gd name="T9" fmla="*/ 0 h 7"/>
              <a:gd name="T10" fmla="*/ 4 w 5"/>
              <a:gd name="T11" fmla="*/ 1 h 7"/>
              <a:gd name="T12" fmla="*/ 4 w 5"/>
              <a:gd name="T13" fmla="*/ 1 h 7"/>
              <a:gd name="T14" fmla="*/ 4 w 5"/>
              <a:gd name="T15" fmla="*/ 1 h 7"/>
              <a:gd name="T16" fmla="*/ 4 w 5"/>
              <a:gd name="T17" fmla="*/ 1 h 7"/>
              <a:gd name="T18" fmla="*/ 4 w 5"/>
              <a:gd name="T19" fmla="*/ 1 h 7"/>
              <a:gd name="T20" fmla="*/ 3 w 5"/>
              <a:gd name="T21" fmla="*/ 1 h 7"/>
              <a:gd name="T22" fmla="*/ 3 w 5"/>
              <a:gd name="T23" fmla="*/ 1 h 7"/>
              <a:gd name="T24" fmla="*/ 3 w 5"/>
              <a:gd name="T25" fmla="*/ 1 h 7"/>
              <a:gd name="T26" fmla="*/ 1 w 5"/>
              <a:gd name="T27" fmla="*/ 5 h 7"/>
              <a:gd name="T28" fmla="*/ 1 w 5"/>
              <a:gd name="T29" fmla="*/ 5 h 7"/>
              <a:gd name="T30" fmla="*/ 1 w 5"/>
              <a:gd name="T31" fmla="*/ 5 h 7"/>
              <a:gd name="T32" fmla="*/ 0 w 5"/>
              <a:gd name="T33" fmla="*/ 5 h 7"/>
              <a:gd name="T34" fmla="*/ 0 w 5"/>
              <a:gd name="T35" fmla="*/ 5 h 7"/>
              <a:gd name="T36" fmla="*/ 0 w 5"/>
              <a:gd name="T37" fmla="*/ 6 h 7"/>
              <a:gd name="T38" fmla="*/ 0 w 5"/>
              <a:gd name="T39" fmla="*/ 6 h 7"/>
              <a:gd name="T40" fmla="*/ 0 w 5"/>
              <a:gd name="T41" fmla="*/ 6 h 7"/>
              <a:gd name="T42" fmla="*/ 0 w 5"/>
              <a:gd name="T43" fmla="*/ 6 h 7"/>
              <a:gd name="T44" fmla="*/ 0 w 5"/>
              <a:gd name="T45" fmla="*/ 7 h 7"/>
              <a:gd name="T46" fmla="*/ 0 w 5"/>
              <a:gd name="T47" fmla="*/ 7 h 7"/>
              <a:gd name="T48" fmla="*/ 0 w 5"/>
              <a:gd name="T49" fmla="*/ 7 h 7"/>
              <a:gd name="T50" fmla="*/ 0 w 5"/>
              <a:gd name="T51" fmla="*/ 7 h 7"/>
              <a:gd name="T52" fmla="*/ 0 w 5"/>
              <a:gd name="T53" fmla="*/ 7 h 7"/>
              <a:gd name="T54" fmla="*/ 0 w 5"/>
              <a:gd name="T55" fmla="*/ 7 h 7"/>
              <a:gd name="T56" fmla="*/ 0 w 5"/>
              <a:gd name="T57" fmla="*/ 7 h 7"/>
              <a:gd name="T58" fmla="*/ 0 w 5"/>
              <a:gd name="T5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" h="7">
                <a:moveTo>
                  <a:pt x="5" y="0"/>
                </a:move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4" y="0"/>
                </a:lnTo>
                <a:lnTo>
                  <a:pt x="4" y="1"/>
                </a:lnTo>
                <a:lnTo>
                  <a:pt x="4" y="1"/>
                </a:lnTo>
                <a:lnTo>
                  <a:pt x="4" y="1"/>
                </a:lnTo>
                <a:lnTo>
                  <a:pt x="4" y="1"/>
                </a:lnTo>
                <a:lnTo>
                  <a:pt x="4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0" y="5"/>
                </a:lnTo>
                <a:lnTo>
                  <a:pt x="0" y="5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70" name="Freeform 122"/>
          <p:cNvSpPr>
            <a:spLocks/>
          </p:cNvSpPr>
          <p:nvPr/>
        </p:nvSpPr>
        <p:spPr bwMode="auto">
          <a:xfrm>
            <a:off x="9609138" y="5751513"/>
            <a:ext cx="7937" cy="17462"/>
          </a:xfrm>
          <a:custGeom>
            <a:avLst/>
            <a:gdLst>
              <a:gd name="T0" fmla="*/ 5 w 5"/>
              <a:gd name="T1" fmla="*/ 0 h 11"/>
              <a:gd name="T2" fmla="*/ 5 w 5"/>
              <a:gd name="T3" fmla="*/ 2 h 11"/>
              <a:gd name="T4" fmla="*/ 5 w 5"/>
              <a:gd name="T5" fmla="*/ 3 h 11"/>
              <a:gd name="T6" fmla="*/ 3 w 5"/>
              <a:gd name="T7" fmla="*/ 7 h 11"/>
              <a:gd name="T8" fmla="*/ 3 w 5"/>
              <a:gd name="T9" fmla="*/ 7 h 11"/>
              <a:gd name="T10" fmla="*/ 3 w 5"/>
              <a:gd name="T11" fmla="*/ 7 h 11"/>
              <a:gd name="T12" fmla="*/ 3 w 5"/>
              <a:gd name="T13" fmla="*/ 7 h 11"/>
              <a:gd name="T14" fmla="*/ 3 w 5"/>
              <a:gd name="T15" fmla="*/ 7 h 11"/>
              <a:gd name="T16" fmla="*/ 3 w 5"/>
              <a:gd name="T17" fmla="*/ 7 h 11"/>
              <a:gd name="T18" fmla="*/ 3 w 5"/>
              <a:gd name="T19" fmla="*/ 8 h 11"/>
              <a:gd name="T20" fmla="*/ 2 w 5"/>
              <a:gd name="T21" fmla="*/ 8 h 11"/>
              <a:gd name="T22" fmla="*/ 2 w 5"/>
              <a:gd name="T23" fmla="*/ 8 h 11"/>
              <a:gd name="T24" fmla="*/ 2 w 5"/>
              <a:gd name="T25" fmla="*/ 8 h 11"/>
              <a:gd name="T26" fmla="*/ 2 w 5"/>
              <a:gd name="T27" fmla="*/ 8 h 11"/>
              <a:gd name="T28" fmla="*/ 2 w 5"/>
              <a:gd name="T29" fmla="*/ 8 h 11"/>
              <a:gd name="T30" fmla="*/ 2 w 5"/>
              <a:gd name="T31" fmla="*/ 9 h 11"/>
              <a:gd name="T32" fmla="*/ 2 w 5"/>
              <a:gd name="T33" fmla="*/ 9 h 11"/>
              <a:gd name="T34" fmla="*/ 2 w 5"/>
              <a:gd name="T35" fmla="*/ 9 h 11"/>
              <a:gd name="T36" fmla="*/ 2 w 5"/>
              <a:gd name="T37" fmla="*/ 9 h 11"/>
              <a:gd name="T38" fmla="*/ 2 w 5"/>
              <a:gd name="T39" fmla="*/ 9 h 11"/>
              <a:gd name="T40" fmla="*/ 1 w 5"/>
              <a:gd name="T41" fmla="*/ 9 h 11"/>
              <a:gd name="T42" fmla="*/ 1 w 5"/>
              <a:gd name="T43" fmla="*/ 9 h 11"/>
              <a:gd name="T44" fmla="*/ 1 w 5"/>
              <a:gd name="T45" fmla="*/ 9 h 11"/>
              <a:gd name="T46" fmla="*/ 1 w 5"/>
              <a:gd name="T47" fmla="*/ 9 h 11"/>
              <a:gd name="T48" fmla="*/ 1 w 5"/>
              <a:gd name="T49" fmla="*/ 10 h 11"/>
              <a:gd name="T50" fmla="*/ 1 w 5"/>
              <a:gd name="T51" fmla="*/ 10 h 11"/>
              <a:gd name="T52" fmla="*/ 1 w 5"/>
              <a:gd name="T53" fmla="*/ 10 h 11"/>
              <a:gd name="T54" fmla="*/ 1 w 5"/>
              <a:gd name="T55" fmla="*/ 10 h 11"/>
              <a:gd name="T56" fmla="*/ 0 w 5"/>
              <a:gd name="T57" fmla="*/ 10 h 11"/>
              <a:gd name="T58" fmla="*/ 0 w 5"/>
              <a:gd name="T5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" h="11">
                <a:moveTo>
                  <a:pt x="5" y="0"/>
                </a:moveTo>
                <a:lnTo>
                  <a:pt x="5" y="2"/>
                </a:lnTo>
                <a:lnTo>
                  <a:pt x="5" y="3"/>
                </a:lnTo>
                <a:lnTo>
                  <a:pt x="3" y="7"/>
                </a:lnTo>
                <a:lnTo>
                  <a:pt x="3" y="7"/>
                </a:lnTo>
                <a:lnTo>
                  <a:pt x="3" y="7"/>
                </a:lnTo>
                <a:lnTo>
                  <a:pt x="3" y="7"/>
                </a:lnTo>
                <a:lnTo>
                  <a:pt x="3" y="7"/>
                </a:lnTo>
                <a:lnTo>
                  <a:pt x="3" y="7"/>
                </a:lnTo>
                <a:lnTo>
                  <a:pt x="3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1" y="10"/>
                </a:lnTo>
                <a:lnTo>
                  <a:pt x="1" y="10"/>
                </a:lnTo>
                <a:lnTo>
                  <a:pt x="1" y="10"/>
                </a:lnTo>
                <a:lnTo>
                  <a:pt x="1" y="10"/>
                </a:lnTo>
                <a:lnTo>
                  <a:pt x="0" y="10"/>
                </a:lnTo>
                <a:lnTo>
                  <a:pt x="0" y="1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71" name="Freeform 123"/>
          <p:cNvSpPr>
            <a:spLocks/>
          </p:cNvSpPr>
          <p:nvPr/>
        </p:nvSpPr>
        <p:spPr bwMode="auto">
          <a:xfrm>
            <a:off x="9164638" y="5770563"/>
            <a:ext cx="14287" cy="28575"/>
          </a:xfrm>
          <a:custGeom>
            <a:avLst/>
            <a:gdLst>
              <a:gd name="T0" fmla="*/ 0 w 9"/>
              <a:gd name="T1" fmla="*/ 0 h 18"/>
              <a:gd name="T2" fmla="*/ 1 w 9"/>
              <a:gd name="T3" fmla="*/ 0 h 18"/>
              <a:gd name="T4" fmla="*/ 4 w 9"/>
              <a:gd name="T5" fmla="*/ 4 h 18"/>
              <a:gd name="T6" fmla="*/ 4 w 9"/>
              <a:gd name="T7" fmla="*/ 4 h 18"/>
              <a:gd name="T8" fmla="*/ 4 w 9"/>
              <a:gd name="T9" fmla="*/ 4 h 18"/>
              <a:gd name="T10" fmla="*/ 4 w 9"/>
              <a:gd name="T11" fmla="*/ 4 h 18"/>
              <a:gd name="T12" fmla="*/ 4 w 9"/>
              <a:gd name="T13" fmla="*/ 4 h 18"/>
              <a:gd name="T14" fmla="*/ 4 w 9"/>
              <a:gd name="T15" fmla="*/ 4 h 18"/>
              <a:gd name="T16" fmla="*/ 4 w 9"/>
              <a:gd name="T17" fmla="*/ 5 h 18"/>
              <a:gd name="T18" fmla="*/ 4 w 9"/>
              <a:gd name="T19" fmla="*/ 5 h 18"/>
              <a:gd name="T20" fmla="*/ 5 w 9"/>
              <a:gd name="T21" fmla="*/ 5 h 18"/>
              <a:gd name="T22" fmla="*/ 6 w 9"/>
              <a:gd name="T23" fmla="*/ 7 h 18"/>
              <a:gd name="T24" fmla="*/ 7 w 9"/>
              <a:gd name="T25" fmla="*/ 9 h 18"/>
              <a:gd name="T26" fmla="*/ 8 w 9"/>
              <a:gd name="T27" fmla="*/ 10 h 18"/>
              <a:gd name="T28" fmla="*/ 9 w 9"/>
              <a:gd name="T29" fmla="*/ 12 h 18"/>
              <a:gd name="T30" fmla="*/ 9 w 9"/>
              <a:gd name="T31" fmla="*/ 15 h 18"/>
              <a:gd name="T32" fmla="*/ 9 w 9"/>
              <a:gd name="T3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" h="18">
                <a:moveTo>
                  <a:pt x="0" y="0"/>
                </a:moveTo>
                <a:lnTo>
                  <a:pt x="1" y="0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5"/>
                </a:lnTo>
                <a:lnTo>
                  <a:pt x="4" y="5"/>
                </a:lnTo>
                <a:lnTo>
                  <a:pt x="5" y="5"/>
                </a:lnTo>
                <a:lnTo>
                  <a:pt x="6" y="7"/>
                </a:lnTo>
                <a:lnTo>
                  <a:pt x="7" y="9"/>
                </a:lnTo>
                <a:lnTo>
                  <a:pt x="8" y="10"/>
                </a:lnTo>
                <a:lnTo>
                  <a:pt x="9" y="12"/>
                </a:lnTo>
                <a:lnTo>
                  <a:pt x="9" y="15"/>
                </a:lnTo>
                <a:lnTo>
                  <a:pt x="9" y="18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72" name="Freeform 124"/>
          <p:cNvSpPr>
            <a:spLocks/>
          </p:cNvSpPr>
          <p:nvPr/>
        </p:nvSpPr>
        <p:spPr bwMode="auto">
          <a:xfrm>
            <a:off x="9163050" y="5770563"/>
            <a:ext cx="14288" cy="38100"/>
          </a:xfrm>
          <a:custGeom>
            <a:avLst/>
            <a:gdLst>
              <a:gd name="T0" fmla="*/ 1 w 9"/>
              <a:gd name="T1" fmla="*/ 0 h 24"/>
              <a:gd name="T2" fmla="*/ 1 w 9"/>
              <a:gd name="T3" fmla="*/ 2 h 24"/>
              <a:gd name="T4" fmla="*/ 1 w 9"/>
              <a:gd name="T5" fmla="*/ 5 h 24"/>
              <a:gd name="T6" fmla="*/ 0 w 9"/>
              <a:gd name="T7" fmla="*/ 7 h 24"/>
              <a:gd name="T8" fmla="*/ 0 w 9"/>
              <a:gd name="T9" fmla="*/ 10 h 24"/>
              <a:gd name="T10" fmla="*/ 1 w 9"/>
              <a:gd name="T11" fmla="*/ 12 h 24"/>
              <a:gd name="T12" fmla="*/ 1 w 9"/>
              <a:gd name="T13" fmla="*/ 15 h 24"/>
              <a:gd name="T14" fmla="*/ 2 w 9"/>
              <a:gd name="T15" fmla="*/ 17 h 24"/>
              <a:gd name="T16" fmla="*/ 4 w 9"/>
              <a:gd name="T17" fmla="*/ 19 h 24"/>
              <a:gd name="T18" fmla="*/ 7 w 9"/>
              <a:gd name="T19" fmla="*/ 21 h 24"/>
              <a:gd name="T20" fmla="*/ 7 w 9"/>
              <a:gd name="T21" fmla="*/ 21 h 24"/>
              <a:gd name="T22" fmla="*/ 7 w 9"/>
              <a:gd name="T23" fmla="*/ 23 h 24"/>
              <a:gd name="T24" fmla="*/ 8 w 9"/>
              <a:gd name="T25" fmla="*/ 23 h 24"/>
              <a:gd name="T26" fmla="*/ 9 w 9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24">
                <a:moveTo>
                  <a:pt x="1" y="0"/>
                </a:moveTo>
                <a:lnTo>
                  <a:pt x="1" y="2"/>
                </a:lnTo>
                <a:lnTo>
                  <a:pt x="1" y="5"/>
                </a:lnTo>
                <a:lnTo>
                  <a:pt x="0" y="7"/>
                </a:lnTo>
                <a:lnTo>
                  <a:pt x="0" y="10"/>
                </a:lnTo>
                <a:lnTo>
                  <a:pt x="1" y="12"/>
                </a:lnTo>
                <a:lnTo>
                  <a:pt x="1" y="15"/>
                </a:lnTo>
                <a:lnTo>
                  <a:pt x="2" y="17"/>
                </a:lnTo>
                <a:lnTo>
                  <a:pt x="4" y="19"/>
                </a:lnTo>
                <a:lnTo>
                  <a:pt x="7" y="21"/>
                </a:lnTo>
                <a:lnTo>
                  <a:pt x="7" y="21"/>
                </a:lnTo>
                <a:lnTo>
                  <a:pt x="7" y="23"/>
                </a:lnTo>
                <a:lnTo>
                  <a:pt x="8" y="23"/>
                </a:lnTo>
                <a:lnTo>
                  <a:pt x="9" y="24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73" name="Freeform 125"/>
          <p:cNvSpPr>
            <a:spLocks/>
          </p:cNvSpPr>
          <p:nvPr/>
        </p:nvSpPr>
        <p:spPr bwMode="auto">
          <a:xfrm>
            <a:off x="9142413" y="5776913"/>
            <a:ext cx="14287" cy="4762"/>
          </a:xfrm>
          <a:custGeom>
            <a:avLst/>
            <a:gdLst>
              <a:gd name="T0" fmla="*/ 0 w 9"/>
              <a:gd name="T1" fmla="*/ 0 h 3"/>
              <a:gd name="T2" fmla="*/ 0 w 9"/>
              <a:gd name="T3" fmla="*/ 0 h 3"/>
              <a:gd name="T4" fmla="*/ 0 w 9"/>
              <a:gd name="T5" fmla="*/ 0 h 3"/>
              <a:gd name="T6" fmla="*/ 1 w 9"/>
              <a:gd name="T7" fmla="*/ 0 h 3"/>
              <a:gd name="T8" fmla="*/ 1 w 9"/>
              <a:gd name="T9" fmla="*/ 0 h 3"/>
              <a:gd name="T10" fmla="*/ 2 w 9"/>
              <a:gd name="T11" fmla="*/ 0 h 3"/>
              <a:gd name="T12" fmla="*/ 2 w 9"/>
              <a:gd name="T13" fmla="*/ 0 h 3"/>
              <a:gd name="T14" fmla="*/ 2 w 9"/>
              <a:gd name="T15" fmla="*/ 0 h 3"/>
              <a:gd name="T16" fmla="*/ 2 w 9"/>
              <a:gd name="T17" fmla="*/ 0 h 3"/>
              <a:gd name="T18" fmla="*/ 2 w 9"/>
              <a:gd name="T19" fmla="*/ 0 h 3"/>
              <a:gd name="T20" fmla="*/ 9 w 9"/>
              <a:gd name="T2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1" y="0"/>
                </a:lnTo>
                <a:lnTo>
                  <a:pt x="1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9" y="3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74" name="Freeform 126"/>
          <p:cNvSpPr>
            <a:spLocks/>
          </p:cNvSpPr>
          <p:nvPr/>
        </p:nvSpPr>
        <p:spPr bwMode="auto">
          <a:xfrm>
            <a:off x="9142413" y="5776913"/>
            <a:ext cx="28575" cy="31750"/>
          </a:xfrm>
          <a:custGeom>
            <a:avLst/>
            <a:gdLst>
              <a:gd name="T0" fmla="*/ 0 w 18"/>
              <a:gd name="T1" fmla="*/ 0 h 20"/>
              <a:gd name="T2" fmla="*/ 0 w 18"/>
              <a:gd name="T3" fmla="*/ 0 h 20"/>
              <a:gd name="T4" fmla="*/ 0 w 18"/>
              <a:gd name="T5" fmla="*/ 0 h 20"/>
              <a:gd name="T6" fmla="*/ 0 w 18"/>
              <a:gd name="T7" fmla="*/ 0 h 20"/>
              <a:gd name="T8" fmla="*/ 0 w 18"/>
              <a:gd name="T9" fmla="*/ 0 h 20"/>
              <a:gd name="T10" fmla="*/ 0 w 18"/>
              <a:gd name="T11" fmla="*/ 2 h 20"/>
              <a:gd name="T12" fmla="*/ 1 w 18"/>
              <a:gd name="T13" fmla="*/ 4 h 20"/>
              <a:gd name="T14" fmla="*/ 2 w 18"/>
              <a:gd name="T15" fmla="*/ 5 h 20"/>
              <a:gd name="T16" fmla="*/ 3 w 18"/>
              <a:gd name="T17" fmla="*/ 6 h 20"/>
              <a:gd name="T18" fmla="*/ 4 w 18"/>
              <a:gd name="T19" fmla="*/ 8 h 20"/>
              <a:gd name="T20" fmla="*/ 5 w 18"/>
              <a:gd name="T21" fmla="*/ 10 h 20"/>
              <a:gd name="T22" fmla="*/ 5 w 18"/>
              <a:gd name="T23" fmla="*/ 12 h 20"/>
              <a:gd name="T24" fmla="*/ 6 w 18"/>
              <a:gd name="T25" fmla="*/ 13 h 20"/>
              <a:gd name="T26" fmla="*/ 6 w 18"/>
              <a:gd name="T27" fmla="*/ 13 h 20"/>
              <a:gd name="T28" fmla="*/ 6 w 18"/>
              <a:gd name="T29" fmla="*/ 14 h 20"/>
              <a:gd name="T30" fmla="*/ 6 w 18"/>
              <a:gd name="T31" fmla="*/ 14 h 20"/>
              <a:gd name="T32" fmla="*/ 6 w 18"/>
              <a:gd name="T33" fmla="*/ 14 h 20"/>
              <a:gd name="T34" fmla="*/ 9 w 18"/>
              <a:gd name="T35" fmla="*/ 15 h 20"/>
              <a:gd name="T36" fmla="*/ 10 w 18"/>
              <a:gd name="T37" fmla="*/ 17 h 20"/>
              <a:gd name="T38" fmla="*/ 18 w 18"/>
              <a:gd name="T3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" h="2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1" y="4"/>
                </a:lnTo>
                <a:lnTo>
                  <a:pt x="2" y="5"/>
                </a:lnTo>
                <a:lnTo>
                  <a:pt x="3" y="6"/>
                </a:lnTo>
                <a:lnTo>
                  <a:pt x="4" y="8"/>
                </a:lnTo>
                <a:lnTo>
                  <a:pt x="5" y="10"/>
                </a:lnTo>
                <a:lnTo>
                  <a:pt x="5" y="12"/>
                </a:lnTo>
                <a:lnTo>
                  <a:pt x="6" y="13"/>
                </a:lnTo>
                <a:lnTo>
                  <a:pt x="6" y="13"/>
                </a:lnTo>
                <a:lnTo>
                  <a:pt x="6" y="14"/>
                </a:lnTo>
                <a:lnTo>
                  <a:pt x="6" y="14"/>
                </a:lnTo>
                <a:lnTo>
                  <a:pt x="6" y="14"/>
                </a:lnTo>
                <a:lnTo>
                  <a:pt x="9" y="15"/>
                </a:lnTo>
                <a:lnTo>
                  <a:pt x="10" y="17"/>
                </a:lnTo>
                <a:lnTo>
                  <a:pt x="18" y="2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75" name="Freeform 127"/>
          <p:cNvSpPr>
            <a:spLocks/>
          </p:cNvSpPr>
          <p:nvPr/>
        </p:nvSpPr>
        <p:spPr bwMode="auto">
          <a:xfrm>
            <a:off x="9167813" y="5780088"/>
            <a:ext cx="7937" cy="20637"/>
          </a:xfrm>
          <a:custGeom>
            <a:avLst/>
            <a:gdLst>
              <a:gd name="T0" fmla="*/ 0 w 5"/>
              <a:gd name="T1" fmla="*/ 0 h 13"/>
              <a:gd name="T2" fmla="*/ 2 w 5"/>
              <a:gd name="T3" fmla="*/ 4 h 13"/>
              <a:gd name="T4" fmla="*/ 5 w 5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3">
                <a:moveTo>
                  <a:pt x="0" y="0"/>
                </a:moveTo>
                <a:lnTo>
                  <a:pt x="2" y="4"/>
                </a:lnTo>
                <a:lnTo>
                  <a:pt x="5" y="13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76" name="Line 128"/>
          <p:cNvSpPr>
            <a:spLocks noChangeShapeType="1"/>
          </p:cNvSpPr>
          <p:nvPr/>
        </p:nvSpPr>
        <p:spPr bwMode="auto">
          <a:xfrm>
            <a:off x="9150350" y="5784850"/>
            <a:ext cx="11113" cy="12700"/>
          </a:xfrm>
          <a:prstGeom prst="line">
            <a:avLst/>
          </a:pr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77" name="Freeform 129"/>
          <p:cNvSpPr>
            <a:spLocks/>
          </p:cNvSpPr>
          <p:nvPr/>
        </p:nvSpPr>
        <p:spPr bwMode="auto">
          <a:xfrm>
            <a:off x="9590088" y="5770563"/>
            <a:ext cx="14287" cy="38100"/>
          </a:xfrm>
          <a:custGeom>
            <a:avLst/>
            <a:gdLst>
              <a:gd name="T0" fmla="*/ 8 w 9"/>
              <a:gd name="T1" fmla="*/ 0 h 24"/>
              <a:gd name="T2" fmla="*/ 8 w 9"/>
              <a:gd name="T3" fmla="*/ 0 h 24"/>
              <a:gd name="T4" fmla="*/ 8 w 9"/>
              <a:gd name="T5" fmla="*/ 0 h 24"/>
              <a:gd name="T6" fmla="*/ 8 w 9"/>
              <a:gd name="T7" fmla="*/ 0 h 24"/>
              <a:gd name="T8" fmla="*/ 8 w 9"/>
              <a:gd name="T9" fmla="*/ 0 h 24"/>
              <a:gd name="T10" fmla="*/ 9 w 9"/>
              <a:gd name="T11" fmla="*/ 4 h 24"/>
              <a:gd name="T12" fmla="*/ 9 w 9"/>
              <a:gd name="T13" fmla="*/ 7 h 24"/>
              <a:gd name="T14" fmla="*/ 9 w 9"/>
              <a:gd name="T15" fmla="*/ 9 h 24"/>
              <a:gd name="T16" fmla="*/ 9 w 9"/>
              <a:gd name="T17" fmla="*/ 11 h 24"/>
              <a:gd name="T18" fmla="*/ 9 w 9"/>
              <a:gd name="T19" fmla="*/ 12 h 24"/>
              <a:gd name="T20" fmla="*/ 9 w 9"/>
              <a:gd name="T21" fmla="*/ 14 h 24"/>
              <a:gd name="T22" fmla="*/ 8 w 9"/>
              <a:gd name="T23" fmla="*/ 15 h 24"/>
              <a:gd name="T24" fmla="*/ 8 w 9"/>
              <a:gd name="T25" fmla="*/ 16 h 24"/>
              <a:gd name="T26" fmla="*/ 2 w 9"/>
              <a:gd name="T27" fmla="*/ 21 h 24"/>
              <a:gd name="T28" fmla="*/ 2 w 9"/>
              <a:gd name="T29" fmla="*/ 21 h 24"/>
              <a:gd name="T30" fmla="*/ 2 w 9"/>
              <a:gd name="T31" fmla="*/ 21 h 24"/>
              <a:gd name="T32" fmla="*/ 2 w 9"/>
              <a:gd name="T33" fmla="*/ 21 h 24"/>
              <a:gd name="T34" fmla="*/ 2 w 9"/>
              <a:gd name="T35" fmla="*/ 21 h 24"/>
              <a:gd name="T36" fmla="*/ 2 w 9"/>
              <a:gd name="T37" fmla="*/ 21 h 24"/>
              <a:gd name="T38" fmla="*/ 2 w 9"/>
              <a:gd name="T39" fmla="*/ 21 h 24"/>
              <a:gd name="T40" fmla="*/ 2 w 9"/>
              <a:gd name="T41" fmla="*/ 21 h 24"/>
              <a:gd name="T42" fmla="*/ 2 w 9"/>
              <a:gd name="T43" fmla="*/ 21 h 24"/>
              <a:gd name="T44" fmla="*/ 2 w 9"/>
              <a:gd name="T45" fmla="*/ 21 h 24"/>
              <a:gd name="T46" fmla="*/ 2 w 9"/>
              <a:gd name="T47" fmla="*/ 21 h 24"/>
              <a:gd name="T48" fmla="*/ 1 w 9"/>
              <a:gd name="T49" fmla="*/ 21 h 24"/>
              <a:gd name="T50" fmla="*/ 1 w 9"/>
              <a:gd name="T51" fmla="*/ 21 h 24"/>
              <a:gd name="T52" fmla="*/ 0 w 9"/>
              <a:gd name="T5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" h="24">
                <a:moveTo>
                  <a:pt x="8" y="0"/>
                </a:move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9" y="4"/>
                </a:lnTo>
                <a:lnTo>
                  <a:pt x="9" y="7"/>
                </a:lnTo>
                <a:lnTo>
                  <a:pt x="9" y="9"/>
                </a:lnTo>
                <a:lnTo>
                  <a:pt x="9" y="11"/>
                </a:lnTo>
                <a:lnTo>
                  <a:pt x="9" y="12"/>
                </a:lnTo>
                <a:lnTo>
                  <a:pt x="9" y="14"/>
                </a:lnTo>
                <a:lnTo>
                  <a:pt x="8" y="15"/>
                </a:lnTo>
                <a:lnTo>
                  <a:pt x="8" y="16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1" y="21"/>
                </a:lnTo>
                <a:lnTo>
                  <a:pt x="1" y="21"/>
                </a:lnTo>
                <a:lnTo>
                  <a:pt x="0" y="24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78" name="Freeform 130"/>
          <p:cNvSpPr>
            <a:spLocks/>
          </p:cNvSpPr>
          <p:nvPr/>
        </p:nvSpPr>
        <p:spPr bwMode="auto">
          <a:xfrm>
            <a:off x="9588500" y="5770563"/>
            <a:ext cx="14288" cy="26987"/>
          </a:xfrm>
          <a:custGeom>
            <a:avLst/>
            <a:gdLst>
              <a:gd name="T0" fmla="*/ 9 w 9"/>
              <a:gd name="T1" fmla="*/ 0 h 17"/>
              <a:gd name="T2" fmla="*/ 8 w 9"/>
              <a:gd name="T3" fmla="*/ 0 h 17"/>
              <a:gd name="T4" fmla="*/ 4 w 9"/>
              <a:gd name="T5" fmla="*/ 5 h 17"/>
              <a:gd name="T6" fmla="*/ 2 w 9"/>
              <a:gd name="T7" fmla="*/ 7 h 17"/>
              <a:gd name="T8" fmla="*/ 2 w 9"/>
              <a:gd name="T9" fmla="*/ 8 h 17"/>
              <a:gd name="T10" fmla="*/ 1 w 9"/>
              <a:gd name="T11" fmla="*/ 9 h 17"/>
              <a:gd name="T12" fmla="*/ 1 w 9"/>
              <a:gd name="T13" fmla="*/ 9 h 17"/>
              <a:gd name="T14" fmla="*/ 1 w 9"/>
              <a:gd name="T15" fmla="*/ 9 h 17"/>
              <a:gd name="T16" fmla="*/ 1 w 9"/>
              <a:gd name="T17" fmla="*/ 10 h 17"/>
              <a:gd name="T18" fmla="*/ 1 w 9"/>
              <a:gd name="T19" fmla="*/ 10 h 17"/>
              <a:gd name="T20" fmla="*/ 1 w 9"/>
              <a:gd name="T21" fmla="*/ 10 h 17"/>
              <a:gd name="T22" fmla="*/ 1 w 9"/>
              <a:gd name="T23" fmla="*/ 10 h 17"/>
              <a:gd name="T24" fmla="*/ 1 w 9"/>
              <a:gd name="T25" fmla="*/ 10 h 17"/>
              <a:gd name="T26" fmla="*/ 1 w 9"/>
              <a:gd name="T27" fmla="*/ 10 h 17"/>
              <a:gd name="T28" fmla="*/ 0 w 9"/>
              <a:gd name="T29" fmla="*/ 11 h 17"/>
              <a:gd name="T30" fmla="*/ 0 w 9"/>
              <a:gd name="T31" fmla="*/ 11 h 17"/>
              <a:gd name="T32" fmla="*/ 0 w 9"/>
              <a:gd name="T33" fmla="*/ 11 h 17"/>
              <a:gd name="T34" fmla="*/ 0 w 9"/>
              <a:gd name="T35" fmla="*/ 11 h 17"/>
              <a:gd name="T36" fmla="*/ 0 w 9"/>
              <a:gd name="T37" fmla="*/ 11 h 17"/>
              <a:gd name="T38" fmla="*/ 0 w 9"/>
              <a:gd name="T39" fmla="*/ 11 h 17"/>
              <a:gd name="T40" fmla="*/ 0 w 9"/>
              <a:gd name="T41" fmla="*/ 11 h 17"/>
              <a:gd name="T42" fmla="*/ 0 w 9"/>
              <a:gd name="T43" fmla="*/ 11 h 17"/>
              <a:gd name="T44" fmla="*/ 0 w 9"/>
              <a:gd name="T45" fmla="*/ 11 h 17"/>
              <a:gd name="T46" fmla="*/ 0 w 9"/>
              <a:gd name="T47" fmla="*/ 11 h 17"/>
              <a:gd name="T48" fmla="*/ 0 w 9"/>
              <a:gd name="T49" fmla="*/ 12 h 17"/>
              <a:gd name="T50" fmla="*/ 0 w 9"/>
              <a:gd name="T51" fmla="*/ 12 h 17"/>
              <a:gd name="T52" fmla="*/ 0 w 9"/>
              <a:gd name="T53" fmla="*/ 12 h 17"/>
              <a:gd name="T54" fmla="*/ 0 w 9"/>
              <a:gd name="T55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" h="17">
                <a:moveTo>
                  <a:pt x="9" y="0"/>
                </a:moveTo>
                <a:lnTo>
                  <a:pt x="8" y="0"/>
                </a:lnTo>
                <a:lnTo>
                  <a:pt x="4" y="5"/>
                </a:lnTo>
                <a:lnTo>
                  <a:pt x="2" y="7"/>
                </a:lnTo>
                <a:lnTo>
                  <a:pt x="2" y="8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1" y="10"/>
                </a:lnTo>
                <a:lnTo>
                  <a:pt x="1" y="10"/>
                </a:lnTo>
                <a:lnTo>
                  <a:pt x="1" y="10"/>
                </a:lnTo>
                <a:lnTo>
                  <a:pt x="1" y="10"/>
                </a:lnTo>
                <a:lnTo>
                  <a:pt x="1" y="10"/>
                </a:lnTo>
                <a:lnTo>
                  <a:pt x="1" y="10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2"/>
                </a:lnTo>
                <a:lnTo>
                  <a:pt x="0" y="12"/>
                </a:lnTo>
                <a:lnTo>
                  <a:pt x="0" y="12"/>
                </a:lnTo>
                <a:lnTo>
                  <a:pt x="0" y="17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79" name="Freeform 131"/>
          <p:cNvSpPr>
            <a:spLocks/>
          </p:cNvSpPr>
          <p:nvPr/>
        </p:nvSpPr>
        <p:spPr bwMode="auto">
          <a:xfrm>
            <a:off x="9599613" y="5775325"/>
            <a:ext cx="25400" cy="31750"/>
          </a:xfrm>
          <a:custGeom>
            <a:avLst/>
            <a:gdLst>
              <a:gd name="T0" fmla="*/ 16 w 16"/>
              <a:gd name="T1" fmla="*/ 0 h 20"/>
              <a:gd name="T2" fmla="*/ 16 w 16"/>
              <a:gd name="T3" fmla="*/ 0 h 20"/>
              <a:gd name="T4" fmla="*/ 16 w 16"/>
              <a:gd name="T5" fmla="*/ 1 h 20"/>
              <a:gd name="T6" fmla="*/ 16 w 16"/>
              <a:gd name="T7" fmla="*/ 1 h 20"/>
              <a:gd name="T8" fmla="*/ 16 w 16"/>
              <a:gd name="T9" fmla="*/ 1 h 20"/>
              <a:gd name="T10" fmla="*/ 16 w 16"/>
              <a:gd name="T11" fmla="*/ 1 h 20"/>
              <a:gd name="T12" fmla="*/ 16 w 16"/>
              <a:gd name="T13" fmla="*/ 1 h 20"/>
              <a:gd name="T14" fmla="*/ 16 w 16"/>
              <a:gd name="T15" fmla="*/ 1 h 20"/>
              <a:gd name="T16" fmla="*/ 16 w 16"/>
              <a:gd name="T17" fmla="*/ 1 h 20"/>
              <a:gd name="T18" fmla="*/ 15 w 16"/>
              <a:gd name="T19" fmla="*/ 4 h 20"/>
              <a:gd name="T20" fmla="*/ 15 w 16"/>
              <a:gd name="T21" fmla="*/ 4 h 20"/>
              <a:gd name="T22" fmla="*/ 15 w 16"/>
              <a:gd name="T23" fmla="*/ 5 h 20"/>
              <a:gd name="T24" fmla="*/ 15 w 16"/>
              <a:gd name="T25" fmla="*/ 5 h 20"/>
              <a:gd name="T26" fmla="*/ 15 w 16"/>
              <a:gd name="T27" fmla="*/ 5 h 20"/>
              <a:gd name="T28" fmla="*/ 15 w 16"/>
              <a:gd name="T29" fmla="*/ 5 h 20"/>
              <a:gd name="T30" fmla="*/ 15 w 16"/>
              <a:gd name="T31" fmla="*/ 5 h 20"/>
              <a:gd name="T32" fmla="*/ 14 w 16"/>
              <a:gd name="T33" fmla="*/ 6 h 20"/>
              <a:gd name="T34" fmla="*/ 14 w 16"/>
              <a:gd name="T35" fmla="*/ 6 h 20"/>
              <a:gd name="T36" fmla="*/ 14 w 16"/>
              <a:gd name="T37" fmla="*/ 6 h 20"/>
              <a:gd name="T38" fmla="*/ 14 w 16"/>
              <a:gd name="T39" fmla="*/ 6 h 20"/>
              <a:gd name="T40" fmla="*/ 14 w 16"/>
              <a:gd name="T41" fmla="*/ 6 h 20"/>
              <a:gd name="T42" fmla="*/ 14 w 16"/>
              <a:gd name="T43" fmla="*/ 6 h 20"/>
              <a:gd name="T44" fmla="*/ 14 w 16"/>
              <a:gd name="T45" fmla="*/ 7 h 20"/>
              <a:gd name="T46" fmla="*/ 13 w 16"/>
              <a:gd name="T47" fmla="*/ 9 h 20"/>
              <a:gd name="T48" fmla="*/ 13 w 16"/>
              <a:gd name="T49" fmla="*/ 9 h 20"/>
              <a:gd name="T50" fmla="*/ 13 w 16"/>
              <a:gd name="T51" fmla="*/ 11 h 20"/>
              <a:gd name="T52" fmla="*/ 12 w 16"/>
              <a:gd name="T53" fmla="*/ 11 h 20"/>
              <a:gd name="T54" fmla="*/ 12 w 16"/>
              <a:gd name="T55" fmla="*/ 11 h 20"/>
              <a:gd name="T56" fmla="*/ 12 w 16"/>
              <a:gd name="T57" fmla="*/ 11 h 20"/>
              <a:gd name="T58" fmla="*/ 12 w 16"/>
              <a:gd name="T59" fmla="*/ 11 h 20"/>
              <a:gd name="T60" fmla="*/ 12 w 16"/>
              <a:gd name="T61" fmla="*/ 11 h 20"/>
              <a:gd name="T62" fmla="*/ 12 w 16"/>
              <a:gd name="T63" fmla="*/ 11 h 20"/>
              <a:gd name="T64" fmla="*/ 12 w 16"/>
              <a:gd name="T65" fmla="*/ 11 h 20"/>
              <a:gd name="T66" fmla="*/ 12 w 16"/>
              <a:gd name="T67" fmla="*/ 11 h 20"/>
              <a:gd name="T68" fmla="*/ 12 w 16"/>
              <a:gd name="T69" fmla="*/ 11 h 20"/>
              <a:gd name="T70" fmla="*/ 12 w 16"/>
              <a:gd name="T71" fmla="*/ 12 h 20"/>
              <a:gd name="T72" fmla="*/ 11 w 16"/>
              <a:gd name="T73" fmla="*/ 13 h 20"/>
              <a:gd name="T74" fmla="*/ 9 w 16"/>
              <a:gd name="T75" fmla="*/ 15 h 20"/>
              <a:gd name="T76" fmla="*/ 9 w 16"/>
              <a:gd name="T77" fmla="*/ 15 h 20"/>
              <a:gd name="T78" fmla="*/ 9 w 16"/>
              <a:gd name="T79" fmla="*/ 15 h 20"/>
              <a:gd name="T80" fmla="*/ 9 w 16"/>
              <a:gd name="T81" fmla="*/ 15 h 20"/>
              <a:gd name="T82" fmla="*/ 9 w 16"/>
              <a:gd name="T83" fmla="*/ 15 h 20"/>
              <a:gd name="T84" fmla="*/ 6 w 16"/>
              <a:gd name="T85" fmla="*/ 18 h 20"/>
              <a:gd name="T86" fmla="*/ 6 w 16"/>
              <a:gd name="T87" fmla="*/ 18 h 20"/>
              <a:gd name="T88" fmla="*/ 5 w 16"/>
              <a:gd name="T89" fmla="*/ 18 h 20"/>
              <a:gd name="T90" fmla="*/ 5 w 16"/>
              <a:gd name="T91" fmla="*/ 18 h 20"/>
              <a:gd name="T92" fmla="*/ 5 w 16"/>
              <a:gd name="T93" fmla="*/ 18 h 20"/>
              <a:gd name="T94" fmla="*/ 4 w 16"/>
              <a:gd name="T95" fmla="*/ 18 h 20"/>
              <a:gd name="T96" fmla="*/ 3 w 16"/>
              <a:gd name="T97" fmla="*/ 18 h 20"/>
              <a:gd name="T98" fmla="*/ 2 w 16"/>
              <a:gd name="T99" fmla="*/ 19 h 20"/>
              <a:gd name="T100" fmla="*/ 1 w 16"/>
              <a:gd name="T101" fmla="*/ 20 h 20"/>
              <a:gd name="T102" fmla="*/ 1 w 16"/>
              <a:gd name="T103" fmla="*/ 20 h 20"/>
              <a:gd name="T104" fmla="*/ 1 w 16"/>
              <a:gd name="T105" fmla="*/ 20 h 20"/>
              <a:gd name="T106" fmla="*/ 1 w 16"/>
              <a:gd name="T107" fmla="*/ 20 h 20"/>
              <a:gd name="T108" fmla="*/ 1 w 16"/>
              <a:gd name="T109" fmla="*/ 20 h 20"/>
              <a:gd name="T110" fmla="*/ 0 w 16"/>
              <a:gd name="T111" fmla="*/ 20 h 20"/>
              <a:gd name="T112" fmla="*/ 0 w 16"/>
              <a:gd name="T113" fmla="*/ 20 h 20"/>
              <a:gd name="T114" fmla="*/ 0 w 16"/>
              <a:gd name="T115" fmla="*/ 20 h 20"/>
              <a:gd name="T116" fmla="*/ 0 w 16"/>
              <a:gd name="T11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" h="20">
                <a:moveTo>
                  <a:pt x="16" y="0"/>
                </a:moveTo>
                <a:lnTo>
                  <a:pt x="16" y="0"/>
                </a:lnTo>
                <a:lnTo>
                  <a:pt x="16" y="1"/>
                </a:lnTo>
                <a:lnTo>
                  <a:pt x="16" y="1"/>
                </a:lnTo>
                <a:lnTo>
                  <a:pt x="16" y="1"/>
                </a:lnTo>
                <a:lnTo>
                  <a:pt x="16" y="1"/>
                </a:lnTo>
                <a:lnTo>
                  <a:pt x="16" y="1"/>
                </a:lnTo>
                <a:lnTo>
                  <a:pt x="16" y="1"/>
                </a:lnTo>
                <a:lnTo>
                  <a:pt x="16" y="1"/>
                </a:lnTo>
                <a:lnTo>
                  <a:pt x="15" y="4"/>
                </a:lnTo>
                <a:lnTo>
                  <a:pt x="15" y="4"/>
                </a:lnTo>
                <a:lnTo>
                  <a:pt x="15" y="5"/>
                </a:lnTo>
                <a:lnTo>
                  <a:pt x="15" y="5"/>
                </a:lnTo>
                <a:lnTo>
                  <a:pt x="15" y="5"/>
                </a:lnTo>
                <a:lnTo>
                  <a:pt x="15" y="5"/>
                </a:lnTo>
                <a:lnTo>
                  <a:pt x="15" y="5"/>
                </a:lnTo>
                <a:lnTo>
                  <a:pt x="14" y="6"/>
                </a:lnTo>
                <a:lnTo>
                  <a:pt x="14" y="6"/>
                </a:lnTo>
                <a:lnTo>
                  <a:pt x="14" y="6"/>
                </a:lnTo>
                <a:lnTo>
                  <a:pt x="14" y="6"/>
                </a:lnTo>
                <a:lnTo>
                  <a:pt x="14" y="6"/>
                </a:lnTo>
                <a:lnTo>
                  <a:pt x="14" y="6"/>
                </a:lnTo>
                <a:lnTo>
                  <a:pt x="14" y="7"/>
                </a:lnTo>
                <a:lnTo>
                  <a:pt x="13" y="9"/>
                </a:lnTo>
                <a:lnTo>
                  <a:pt x="13" y="9"/>
                </a:lnTo>
                <a:lnTo>
                  <a:pt x="13" y="11"/>
                </a:lnTo>
                <a:lnTo>
                  <a:pt x="12" y="11"/>
                </a:lnTo>
                <a:lnTo>
                  <a:pt x="12" y="11"/>
                </a:lnTo>
                <a:lnTo>
                  <a:pt x="12" y="11"/>
                </a:lnTo>
                <a:lnTo>
                  <a:pt x="12" y="11"/>
                </a:lnTo>
                <a:lnTo>
                  <a:pt x="12" y="11"/>
                </a:lnTo>
                <a:lnTo>
                  <a:pt x="12" y="11"/>
                </a:lnTo>
                <a:lnTo>
                  <a:pt x="12" y="11"/>
                </a:lnTo>
                <a:lnTo>
                  <a:pt x="12" y="11"/>
                </a:lnTo>
                <a:lnTo>
                  <a:pt x="12" y="11"/>
                </a:lnTo>
                <a:lnTo>
                  <a:pt x="12" y="12"/>
                </a:lnTo>
                <a:lnTo>
                  <a:pt x="11" y="13"/>
                </a:lnTo>
                <a:lnTo>
                  <a:pt x="9" y="15"/>
                </a:lnTo>
                <a:lnTo>
                  <a:pt x="9" y="15"/>
                </a:lnTo>
                <a:lnTo>
                  <a:pt x="9" y="15"/>
                </a:lnTo>
                <a:lnTo>
                  <a:pt x="9" y="15"/>
                </a:lnTo>
                <a:lnTo>
                  <a:pt x="9" y="15"/>
                </a:lnTo>
                <a:lnTo>
                  <a:pt x="6" y="18"/>
                </a:lnTo>
                <a:lnTo>
                  <a:pt x="6" y="18"/>
                </a:lnTo>
                <a:lnTo>
                  <a:pt x="5" y="18"/>
                </a:lnTo>
                <a:lnTo>
                  <a:pt x="5" y="18"/>
                </a:lnTo>
                <a:lnTo>
                  <a:pt x="5" y="18"/>
                </a:lnTo>
                <a:lnTo>
                  <a:pt x="4" y="18"/>
                </a:lnTo>
                <a:lnTo>
                  <a:pt x="3" y="18"/>
                </a:lnTo>
                <a:lnTo>
                  <a:pt x="2" y="19"/>
                </a:lnTo>
                <a:lnTo>
                  <a:pt x="1" y="20"/>
                </a:lnTo>
                <a:lnTo>
                  <a:pt x="1" y="20"/>
                </a:lnTo>
                <a:lnTo>
                  <a:pt x="1" y="20"/>
                </a:lnTo>
                <a:lnTo>
                  <a:pt x="1" y="20"/>
                </a:lnTo>
                <a:lnTo>
                  <a:pt x="1" y="20"/>
                </a:lnTo>
                <a:lnTo>
                  <a:pt x="0" y="20"/>
                </a:lnTo>
                <a:lnTo>
                  <a:pt x="0" y="20"/>
                </a:lnTo>
                <a:lnTo>
                  <a:pt x="0" y="20"/>
                </a:lnTo>
                <a:lnTo>
                  <a:pt x="0" y="2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80" name="Freeform 132"/>
          <p:cNvSpPr>
            <a:spLocks/>
          </p:cNvSpPr>
          <p:nvPr/>
        </p:nvSpPr>
        <p:spPr bwMode="auto">
          <a:xfrm>
            <a:off x="9609138" y="5776913"/>
            <a:ext cx="14287" cy="4762"/>
          </a:xfrm>
          <a:custGeom>
            <a:avLst/>
            <a:gdLst>
              <a:gd name="T0" fmla="*/ 9 w 9"/>
              <a:gd name="T1" fmla="*/ 0 h 3"/>
              <a:gd name="T2" fmla="*/ 9 w 9"/>
              <a:gd name="T3" fmla="*/ 0 h 3"/>
              <a:gd name="T4" fmla="*/ 9 w 9"/>
              <a:gd name="T5" fmla="*/ 0 h 3"/>
              <a:gd name="T6" fmla="*/ 9 w 9"/>
              <a:gd name="T7" fmla="*/ 0 h 3"/>
              <a:gd name="T8" fmla="*/ 9 w 9"/>
              <a:gd name="T9" fmla="*/ 0 h 3"/>
              <a:gd name="T10" fmla="*/ 0 w 9"/>
              <a:gd name="T1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3">
                <a:moveTo>
                  <a:pt x="9" y="0"/>
                </a:move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0" y="3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81" name="Freeform 133"/>
          <p:cNvSpPr>
            <a:spLocks/>
          </p:cNvSpPr>
          <p:nvPr/>
        </p:nvSpPr>
        <p:spPr bwMode="auto">
          <a:xfrm>
            <a:off x="9591675" y="5780088"/>
            <a:ext cx="9525" cy="20637"/>
          </a:xfrm>
          <a:custGeom>
            <a:avLst/>
            <a:gdLst>
              <a:gd name="T0" fmla="*/ 6 w 6"/>
              <a:gd name="T1" fmla="*/ 0 h 13"/>
              <a:gd name="T2" fmla="*/ 5 w 6"/>
              <a:gd name="T3" fmla="*/ 2 h 13"/>
              <a:gd name="T4" fmla="*/ 5 w 6"/>
              <a:gd name="T5" fmla="*/ 3 h 13"/>
              <a:gd name="T6" fmla="*/ 4 w 6"/>
              <a:gd name="T7" fmla="*/ 4 h 13"/>
              <a:gd name="T8" fmla="*/ 4 w 6"/>
              <a:gd name="T9" fmla="*/ 4 h 13"/>
              <a:gd name="T10" fmla="*/ 4 w 6"/>
              <a:gd name="T11" fmla="*/ 4 h 13"/>
              <a:gd name="T12" fmla="*/ 4 w 6"/>
              <a:gd name="T13" fmla="*/ 4 h 13"/>
              <a:gd name="T14" fmla="*/ 3 w 6"/>
              <a:gd name="T15" fmla="*/ 4 h 13"/>
              <a:gd name="T16" fmla="*/ 2 w 6"/>
              <a:gd name="T17" fmla="*/ 6 h 13"/>
              <a:gd name="T18" fmla="*/ 2 w 6"/>
              <a:gd name="T19" fmla="*/ 6 h 13"/>
              <a:gd name="T20" fmla="*/ 2 w 6"/>
              <a:gd name="T21" fmla="*/ 8 h 13"/>
              <a:gd name="T22" fmla="*/ 2 w 6"/>
              <a:gd name="T23" fmla="*/ 8 h 13"/>
              <a:gd name="T24" fmla="*/ 2 w 6"/>
              <a:gd name="T25" fmla="*/ 8 h 13"/>
              <a:gd name="T26" fmla="*/ 2 w 6"/>
              <a:gd name="T27" fmla="*/ 8 h 13"/>
              <a:gd name="T28" fmla="*/ 2 w 6"/>
              <a:gd name="T29" fmla="*/ 8 h 13"/>
              <a:gd name="T30" fmla="*/ 2 w 6"/>
              <a:gd name="T31" fmla="*/ 8 h 13"/>
              <a:gd name="T32" fmla="*/ 2 w 6"/>
              <a:gd name="T33" fmla="*/ 8 h 13"/>
              <a:gd name="T34" fmla="*/ 1 w 6"/>
              <a:gd name="T35" fmla="*/ 9 h 13"/>
              <a:gd name="T36" fmla="*/ 1 w 6"/>
              <a:gd name="T37" fmla="*/ 9 h 13"/>
              <a:gd name="T38" fmla="*/ 1 w 6"/>
              <a:gd name="T39" fmla="*/ 10 h 13"/>
              <a:gd name="T40" fmla="*/ 1 w 6"/>
              <a:gd name="T41" fmla="*/ 10 h 13"/>
              <a:gd name="T42" fmla="*/ 1 w 6"/>
              <a:gd name="T43" fmla="*/ 10 h 13"/>
              <a:gd name="T44" fmla="*/ 0 w 6"/>
              <a:gd name="T45" fmla="*/ 11 h 13"/>
              <a:gd name="T46" fmla="*/ 0 w 6"/>
              <a:gd name="T47" fmla="*/ 11 h 13"/>
              <a:gd name="T48" fmla="*/ 0 w 6"/>
              <a:gd name="T49" fmla="*/ 11 h 13"/>
              <a:gd name="T50" fmla="*/ 0 w 6"/>
              <a:gd name="T51" fmla="*/ 11 h 13"/>
              <a:gd name="T52" fmla="*/ 0 w 6"/>
              <a:gd name="T53" fmla="*/ 11 h 13"/>
              <a:gd name="T54" fmla="*/ 0 w 6"/>
              <a:gd name="T55" fmla="*/ 12 h 13"/>
              <a:gd name="T56" fmla="*/ 0 w 6"/>
              <a:gd name="T57" fmla="*/ 13 h 13"/>
              <a:gd name="T58" fmla="*/ 0 w 6"/>
              <a:gd name="T59" fmla="*/ 13 h 13"/>
              <a:gd name="T60" fmla="*/ 0 w 6"/>
              <a:gd name="T61" fmla="*/ 13 h 13"/>
              <a:gd name="T62" fmla="*/ 0 w 6"/>
              <a:gd name="T63" fmla="*/ 13 h 13"/>
              <a:gd name="T64" fmla="*/ 0 w 6"/>
              <a:gd name="T6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" h="13">
                <a:moveTo>
                  <a:pt x="6" y="0"/>
                </a:moveTo>
                <a:lnTo>
                  <a:pt x="5" y="2"/>
                </a:lnTo>
                <a:lnTo>
                  <a:pt x="5" y="3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3" y="4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1" y="9"/>
                </a:lnTo>
                <a:lnTo>
                  <a:pt x="1" y="9"/>
                </a:lnTo>
                <a:lnTo>
                  <a:pt x="1" y="10"/>
                </a:lnTo>
                <a:lnTo>
                  <a:pt x="1" y="10"/>
                </a:lnTo>
                <a:lnTo>
                  <a:pt x="1" y="10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3"/>
                </a:lnTo>
                <a:lnTo>
                  <a:pt x="0" y="13"/>
                </a:lnTo>
                <a:lnTo>
                  <a:pt x="0" y="13"/>
                </a:lnTo>
                <a:lnTo>
                  <a:pt x="0" y="13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82" name="Freeform 134"/>
          <p:cNvSpPr>
            <a:spLocks/>
          </p:cNvSpPr>
          <p:nvPr/>
        </p:nvSpPr>
        <p:spPr bwMode="auto">
          <a:xfrm>
            <a:off x="9605963" y="5784850"/>
            <a:ext cx="11112" cy="12700"/>
          </a:xfrm>
          <a:custGeom>
            <a:avLst/>
            <a:gdLst>
              <a:gd name="T0" fmla="*/ 7 w 7"/>
              <a:gd name="T1" fmla="*/ 0 h 8"/>
              <a:gd name="T2" fmla="*/ 1 w 7"/>
              <a:gd name="T3" fmla="*/ 6 h 8"/>
              <a:gd name="T4" fmla="*/ 1 w 7"/>
              <a:gd name="T5" fmla="*/ 6 h 8"/>
              <a:gd name="T6" fmla="*/ 1 w 7"/>
              <a:gd name="T7" fmla="*/ 6 h 8"/>
              <a:gd name="T8" fmla="*/ 1 w 7"/>
              <a:gd name="T9" fmla="*/ 7 h 8"/>
              <a:gd name="T10" fmla="*/ 1 w 7"/>
              <a:gd name="T11" fmla="*/ 7 h 8"/>
              <a:gd name="T12" fmla="*/ 1 w 7"/>
              <a:gd name="T13" fmla="*/ 7 h 8"/>
              <a:gd name="T14" fmla="*/ 0 w 7"/>
              <a:gd name="T15" fmla="*/ 7 h 8"/>
              <a:gd name="T16" fmla="*/ 0 w 7"/>
              <a:gd name="T17" fmla="*/ 7 h 8"/>
              <a:gd name="T18" fmla="*/ 0 w 7"/>
              <a:gd name="T19" fmla="*/ 7 h 8"/>
              <a:gd name="T20" fmla="*/ 0 w 7"/>
              <a:gd name="T21" fmla="*/ 7 h 8"/>
              <a:gd name="T22" fmla="*/ 0 w 7"/>
              <a:gd name="T23" fmla="*/ 8 h 8"/>
              <a:gd name="T24" fmla="*/ 0 w 7"/>
              <a:gd name="T25" fmla="*/ 8 h 8"/>
              <a:gd name="T26" fmla="*/ 0 w 7"/>
              <a:gd name="T2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" h="8">
                <a:moveTo>
                  <a:pt x="7" y="0"/>
                </a:moveTo>
                <a:lnTo>
                  <a:pt x="1" y="6"/>
                </a:lnTo>
                <a:lnTo>
                  <a:pt x="1" y="6"/>
                </a:lnTo>
                <a:lnTo>
                  <a:pt x="1" y="6"/>
                </a:lnTo>
                <a:lnTo>
                  <a:pt x="1" y="7"/>
                </a:lnTo>
                <a:lnTo>
                  <a:pt x="1" y="7"/>
                </a:lnTo>
                <a:lnTo>
                  <a:pt x="1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83" name="Freeform 135"/>
          <p:cNvSpPr>
            <a:spLocks/>
          </p:cNvSpPr>
          <p:nvPr/>
        </p:nvSpPr>
        <p:spPr bwMode="auto">
          <a:xfrm>
            <a:off x="9183688" y="5800725"/>
            <a:ext cx="28575" cy="36513"/>
          </a:xfrm>
          <a:custGeom>
            <a:avLst/>
            <a:gdLst>
              <a:gd name="T0" fmla="*/ 0 w 18"/>
              <a:gd name="T1" fmla="*/ 0 h 23"/>
              <a:gd name="T2" fmla="*/ 2 w 18"/>
              <a:gd name="T3" fmla="*/ 1 h 23"/>
              <a:gd name="T4" fmla="*/ 4 w 18"/>
              <a:gd name="T5" fmla="*/ 2 h 23"/>
              <a:gd name="T6" fmla="*/ 5 w 18"/>
              <a:gd name="T7" fmla="*/ 3 h 23"/>
              <a:gd name="T8" fmla="*/ 6 w 18"/>
              <a:gd name="T9" fmla="*/ 5 h 23"/>
              <a:gd name="T10" fmla="*/ 8 w 18"/>
              <a:gd name="T11" fmla="*/ 6 h 23"/>
              <a:gd name="T12" fmla="*/ 10 w 18"/>
              <a:gd name="T13" fmla="*/ 7 h 23"/>
              <a:gd name="T14" fmla="*/ 12 w 18"/>
              <a:gd name="T15" fmla="*/ 9 h 23"/>
              <a:gd name="T16" fmla="*/ 13 w 18"/>
              <a:gd name="T17" fmla="*/ 10 h 23"/>
              <a:gd name="T18" fmla="*/ 14 w 18"/>
              <a:gd name="T19" fmla="*/ 12 h 23"/>
              <a:gd name="T20" fmla="*/ 15 w 18"/>
              <a:gd name="T21" fmla="*/ 14 h 23"/>
              <a:gd name="T22" fmla="*/ 18 w 18"/>
              <a:gd name="T2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23">
                <a:moveTo>
                  <a:pt x="0" y="0"/>
                </a:moveTo>
                <a:lnTo>
                  <a:pt x="2" y="1"/>
                </a:lnTo>
                <a:lnTo>
                  <a:pt x="4" y="2"/>
                </a:lnTo>
                <a:lnTo>
                  <a:pt x="5" y="3"/>
                </a:lnTo>
                <a:lnTo>
                  <a:pt x="6" y="5"/>
                </a:lnTo>
                <a:lnTo>
                  <a:pt x="8" y="6"/>
                </a:lnTo>
                <a:lnTo>
                  <a:pt x="10" y="7"/>
                </a:lnTo>
                <a:lnTo>
                  <a:pt x="12" y="9"/>
                </a:lnTo>
                <a:lnTo>
                  <a:pt x="13" y="10"/>
                </a:lnTo>
                <a:lnTo>
                  <a:pt x="14" y="12"/>
                </a:lnTo>
                <a:lnTo>
                  <a:pt x="15" y="14"/>
                </a:lnTo>
                <a:lnTo>
                  <a:pt x="18" y="23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84" name="Freeform 136"/>
          <p:cNvSpPr>
            <a:spLocks/>
          </p:cNvSpPr>
          <p:nvPr/>
        </p:nvSpPr>
        <p:spPr bwMode="auto">
          <a:xfrm>
            <a:off x="9183688" y="5800725"/>
            <a:ext cx="26987" cy="39688"/>
          </a:xfrm>
          <a:custGeom>
            <a:avLst/>
            <a:gdLst>
              <a:gd name="T0" fmla="*/ 0 w 17"/>
              <a:gd name="T1" fmla="*/ 0 h 25"/>
              <a:gd name="T2" fmla="*/ 1 w 17"/>
              <a:gd name="T3" fmla="*/ 9 h 25"/>
              <a:gd name="T4" fmla="*/ 3 w 17"/>
              <a:gd name="T5" fmla="*/ 12 h 25"/>
              <a:gd name="T6" fmla="*/ 3 w 17"/>
              <a:gd name="T7" fmla="*/ 12 h 25"/>
              <a:gd name="T8" fmla="*/ 3 w 17"/>
              <a:gd name="T9" fmla="*/ 13 h 25"/>
              <a:gd name="T10" fmla="*/ 3 w 17"/>
              <a:gd name="T11" fmla="*/ 13 h 25"/>
              <a:gd name="T12" fmla="*/ 3 w 17"/>
              <a:gd name="T13" fmla="*/ 13 h 25"/>
              <a:gd name="T14" fmla="*/ 4 w 17"/>
              <a:gd name="T15" fmla="*/ 14 h 25"/>
              <a:gd name="T16" fmla="*/ 4 w 17"/>
              <a:gd name="T17" fmla="*/ 14 h 25"/>
              <a:gd name="T18" fmla="*/ 5 w 17"/>
              <a:gd name="T19" fmla="*/ 15 h 25"/>
              <a:gd name="T20" fmla="*/ 6 w 17"/>
              <a:gd name="T21" fmla="*/ 16 h 25"/>
              <a:gd name="T22" fmla="*/ 6 w 17"/>
              <a:gd name="T23" fmla="*/ 18 h 25"/>
              <a:gd name="T24" fmla="*/ 7 w 17"/>
              <a:gd name="T25" fmla="*/ 18 h 25"/>
              <a:gd name="T26" fmla="*/ 8 w 17"/>
              <a:gd name="T27" fmla="*/ 19 h 25"/>
              <a:gd name="T28" fmla="*/ 9 w 17"/>
              <a:gd name="T29" fmla="*/ 20 h 25"/>
              <a:gd name="T30" fmla="*/ 10 w 17"/>
              <a:gd name="T31" fmla="*/ 20 h 25"/>
              <a:gd name="T32" fmla="*/ 11 w 17"/>
              <a:gd name="T33" fmla="*/ 21 h 25"/>
              <a:gd name="T34" fmla="*/ 12 w 17"/>
              <a:gd name="T35" fmla="*/ 22 h 25"/>
              <a:gd name="T36" fmla="*/ 13 w 17"/>
              <a:gd name="T37" fmla="*/ 23 h 25"/>
              <a:gd name="T38" fmla="*/ 14 w 17"/>
              <a:gd name="T39" fmla="*/ 23 h 25"/>
              <a:gd name="T40" fmla="*/ 15 w 17"/>
              <a:gd name="T41" fmla="*/ 24 h 25"/>
              <a:gd name="T42" fmla="*/ 16 w 17"/>
              <a:gd name="T43" fmla="*/ 24 h 25"/>
              <a:gd name="T44" fmla="*/ 17 w 17"/>
              <a:gd name="T4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" h="25">
                <a:moveTo>
                  <a:pt x="0" y="0"/>
                </a:moveTo>
                <a:lnTo>
                  <a:pt x="1" y="9"/>
                </a:lnTo>
                <a:lnTo>
                  <a:pt x="3" y="12"/>
                </a:lnTo>
                <a:lnTo>
                  <a:pt x="3" y="12"/>
                </a:lnTo>
                <a:lnTo>
                  <a:pt x="3" y="13"/>
                </a:lnTo>
                <a:lnTo>
                  <a:pt x="3" y="13"/>
                </a:lnTo>
                <a:lnTo>
                  <a:pt x="3" y="13"/>
                </a:lnTo>
                <a:lnTo>
                  <a:pt x="4" y="14"/>
                </a:lnTo>
                <a:lnTo>
                  <a:pt x="4" y="14"/>
                </a:lnTo>
                <a:lnTo>
                  <a:pt x="5" y="15"/>
                </a:lnTo>
                <a:lnTo>
                  <a:pt x="6" y="16"/>
                </a:lnTo>
                <a:lnTo>
                  <a:pt x="6" y="18"/>
                </a:lnTo>
                <a:lnTo>
                  <a:pt x="7" y="18"/>
                </a:lnTo>
                <a:lnTo>
                  <a:pt x="8" y="19"/>
                </a:lnTo>
                <a:lnTo>
                  <a:pt x="9" y="20"/>
                </a:lnTo>
                <a:lnTo>
                  <a:pt x="10" y="20"/>
                </a:lnTo>
                <a:lnTo>
                  <a:pt x="11" y="21"/>
                </a:lnTo>
                <a:lnTo>
                  <a:pt x="12" y="22"/>
                </a:lnTo>
                <a:lnTo>
                  <a:pt x="13" y="23"/>
                </a:lnTo>
                <a:lnTo>
                  <a:pt x="14" y="23"/>
                </a:lnTo>
                <a:lnTo>
                  <a:pt x="15" y="24"/>
                </a:lnTo>
                <a:lnTo>
                  <a:pt x="16" y="24"/>
                </a:lnTo>
                <a:lnTo>
                  <a:pt x="17" y="25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85" name="Freeform 137"/>
          <p:cNvSpPr>
            <a:spLocks/>
          </p:cNvSpPr>
          <p:nvPr/>
        </p:nvSpPr>
        <p:spPr bwMode="auto">
          <a:xfrm>
            <a:off x="9188450" y="5808663"/>
            <a:ext cx="15875" cy="20637"/>
          </a:xfrm>
          <a:custGeom>
            <a:avLst/>
            <a:gdLst>
              <a:gd name="T0" fmla="*/ 0 w 10"/>
              <a:gd name="T1" fmla="*/ 0 h 13"/>
              <a:gd name="T2" fmla="*/ 1 w 10"/>
              <a:gd name="T3" fmla="*/ 2 h 13"/>
              <a:gd name="T4" fmla="*/ 2 w 10"/>
              <a:gd name="T5" fmla="*/ 3 h 13"/>
              <a:gd name="T6" fmla="*/ 2 w 10"/>
              <a:gd name="T7" fmla="*/ 3 h 13"/>
              <a:gd name="T8" fmla="*/ 2 w 10"/>
              <a:gd name="T9" fmla="*/ 3 h 13"/>
              <a:gd name="T10" fmla="*/ 2 w 10"/>
              <a:gd name="T11" fmla="*/ 3 h 13"/>
              <a:gd name="T12" fmla="*/ 2 w 10"/>
              <a:gd name="T13" fmla="*/ 3 h 13"/>
              <a:gd name="T14" fmla="*/ 4 w 10"/>
              <a:gd name="T15" fmla="*/ 7 h 13"/>
              <a:gd name="T16" fmla="*/ 4 w 10"/>
              <a:gd name="T17" fmla="*/ 7 h 13"/>
              <a:gd name="T18" fmla="*/ 4 w 10"/>
              <a:gd name="T19" fmla="*/ 7 h 13"/>
              <a:gd name="T20" fmla="*/ 4 w 10"/>
              <a:gd name="T21" fmla="*/ 7 h 13"/>
              <a:gd name="T22" fmla="*/ 4 w 10"/>
              <a:gd name="T23" fmla="*/ 7 h 13"/>
              <a:gd name="T24" fmla="*/ 6 w 10"/>
              <a:gd name="T25" fmla="*/ 7 h 13"/>
              <a:gd name="T26" fmla="*/ 6 w 10"/>
              <a:gd name="T27" fmla="*/ 8 h 13"/>
              <a:gd name="T28" fmla="*/ 6 w 10"/>
              <a:gd name="T29" fmla="*/ 8 h 13"/>
              <a:gd name="T30" fmla="*/ 6 w 10"/>
              <a:gd name="T31" fmla="*/ 8 h 13"/>
              <a:gd name="T32" fmla="*/ 6 w 10"/>
              <a:gd name="T33" fmla="*/ 8 h 13"/>
              <a:gd name="T34" fmla="*/ 10 w 10"/>
              <a:gd name="T3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" h="13">
                <a:moveTo>
                  <a:pt x="0" y="0"/>
                </a:moveTo>
                <a:lnTo>
                  <a:pt x="1" y="2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6" y="7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10" y="13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86" name="Freeform 138"/>
          <p:cNvSpPr>
            <a:spLocks/>
          </p:cNvSpPr>
          <p:nvPr/>
        </p:nvSpPr>
        <p:spPr bwMode="auto">
          <a:xfrm>
            <a:off x="9163050" y="5813425"/>
            <a:ext cx="14288" cy="1588"/>
          </a:xfrm>
          <a:custGeom>
            <a:avLst/>
            <a:gdLst>
              <a:gd name="T0" fmla="*/ 0 w 9"/>
              <a:gd name="T1" fmla="*/ 0 h 1"/>
              <a:gd name="T2" fmla="*/ 2 w 9"/>
              <a:gd name="T3" fmla="*/ 0 h 1"/>
              <a:gd name="T4" fmla="*/ 2 w 9"/>
              <a:gd name="T5" fmla="*/ 0 h 1"/>
              <a:gd name="T6" fmla="*/ 2 w 9"/>
              <a:gd name="T7" fmla="*/ 0 h 1"/>
              <a:gd name="T8" fmla="*/ 2 w 9"/>
              <a:gd name="T9" fmla="*/ 0 h 1"/>
              <a:gd name="T10" fmla="*/ 2 w 9"/>
              <a:gd name="T11" fmla="*/ 0 h 1"/>
              <a:gd name="T12" fmla="*/ 7 w 9"/>
              <a:gd name="T13" fmla="*/ 0 h 1"/>
              <a:gd name="T14" fmla="*/ 8 w 9"/>
              <a:gd name="T15" fmla="*/ 1 h 1"/>
              <a:gd name="T16" fmla="*/ 9 w 9"/>
              <a:gd name="T1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1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7" y="0"/>
                </a:lnTo>
                <a:lnTo>
                  <a:pt x="8" y="1"/>
                </a:lnTo>
                <a:lnTo>
                  <a:pt x="9" y="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87" name="Freeform 139"/>
          <p:cNvSpPr>
            <a:spLocks/>
          </p:cNvSpPr>
          <p:nvPr/>
        </p:nvSpPr>
        <p:spPr bwMode="auto">
          <a:xfrm>
            <a:off x="9166225" y="5815013"/>
            <a:ext cx="36513" cy="25400"/>
          </a:xfrm>
          <a:custGeom>
            <a:avLst/>
            <a:gdLst>
              <a:gd name="T0" fmla="*/ 0 w 23"/>
              <a:gd name="T1" fmla="*/ 0 h 16"/>
              <a:gd name="T2" fmla="*/ 0 w 23"/>
              <a:gd name="T3" fmla="*/ 0 h 16"/>
              <a:gd name="T4" fmla="*/ 6 w 23"/>
              <a:gd name="T5" fmla="*/ 9 h 16"/>
              <a:gd name="T6" fmla="*/ 8 w 23"/>
              <a:gd name="T7" fmla="*/ 12 h 16"/>
              <a:gd name="T8" fmla="*/ 8 w 23"/>
              <a:gd name="T9" fmla="*/ 12 h 16"/>
              <a:gd name="T10" fmla="*/ 9 w 23"/>
              <a:gd name="T11" fmla="*/ 12 h 16"/>
              <a:gd name="T12" fmla="*/ 9 w 23"/>
              <a:gd name="T13" fmla="*/ 12 h 16"/>
              <a:gd name="T14" fmla="*/ 10 w 23"/>
              <a:gd name="T15" fmla="*/ 12 h 16"/>
              <a:gd name="T16" fmla="*/ 10 w 23"/>
              <a:gd name="T17" fmla="*/ 12 h 16"/>
              <a:gd name="T18" fmla="*/ 10 w 23"/>
              <a:gd name="T19" fmla="*/ 12 h 16"/>
              <a:gd name="T20" fmla="*/ 10 w 23"/>
              <a:gd name="T21" fmla="*/ 13 h 16"/>
              <a:gd name="T22" fmla="*/ 10 w 23"/>
              <a:gd name="T23" fmla="*/ 13 h 16"/>
              <a:gd name="T24" fmla="*/ 13 w 23"/>
              <a:gd name="T25" fmla="*/ 14 h 16"/>
              <a:gd name="T26" fmla="*/ 13 w 23"/>
              <a:gd name="T27" fmla="*/ 14 h 16"/>
              <a:gd name="T28" fmla="*/ 13 w 23"/>
              <a:gd name="T29" fmla="*/ 14 h 16"/>
              <a:gd name="T30" fmla="*/ 13 w 23"/>
              <a:gd name="T31" fmla="*/ 14 h 16"/>
              <a:gd name="T32" fmla="*/ 13 w 23"/>
              <a:gd name="T33" fmla="*/ 14 h 16"/>
              <a:gd name="T34" fmla="*/ 16 w 23"/>
              <a:gd name="T35" fmla="*/ 14 h 16"/>
              <a:gd name="T36" fmla="*/ 17 w 23"/>
              <a:gd name="T37" fmla="*/ 15 h 16"/>
              <a:gd name="T38" fmla="*/ 17 w 23"/>
              <a:gd name="T39" fmla="*/ 15 h 16"/>
              <a:gd name="T40" fmla="*/ 17 w 23"/>
              <a:gd name="T41" fmla="*/ 15 h 16"/>
              <a:gd name="T42" fmla="*/ 17 w 23"/>
              <a:gd name="T43" fmla="*/ 15 h 16"/>
              <a:gd name="T44" fmla="*/ 17 w 23"/>
              <a:gd name="T45" fmla="*/ 15 h 16"/>
              <a:gd name="T46" fmla="*/ 18 w 23"/>
              <a:gd name="T47" fmla="*/ 15 h 16"/>
              <a:gd name="T48" fmla="*/ 18 w 23"/>
              <a:gd name="T49" fmla="*/ 15 h 16"/>
              <a:gd name="T50" fmla="*/ 18 w 23"/>
              <a:gd name="T51" fmla="*/ 15 h 16"/>
              <a:gd name="T52" fmla="*/ 18 w 23"/>
              <a:gd name="T53" fmla="*/ 15 h 16"/>
              <a:gd name="T54" fmla="*/ 18 w 23"/>
              <a:gd name="T55" fmla="*/ 15 h 16"/>
              <a:gd name="T56" fmla="*/ 23 w 23"/>
              <a:gd name="T5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" h="16">
                <a:moveTo>
                  <a:pt x="0" y="0"/>
                </a:moveTo>
                <a:lnTo>
                  <a:pt x="0" y="0"/>
                </a:lnTo>
                <a:lnTo>
                  <a:pt x="6" y="9"/>
                </a:lnTo>
                <a:lnTo>
                  <a:pt x="8" y="12"/>
                </a:lnTo>
                <a:lnTo>
                  <a:pt x="8" y="12"/>
                </a:lnTo>
                <a:lnTo>
                  <a:pt x="9" y="12"/>
                </a:lnTo>
                <a:lnTo>
                  <a:pt x="9" y="12"/>
                </a:lnTo>
                <a:lnTo>
                  <a:pt x="10" y="12"/>
                </a:lnTo>
                <a:lnTo>
                  <a:pt x="10" y="12"/>
                </a:lnTo>
                <a:lnTo>
                  <a:pt x="10" y="12"/>
                </a:lnTo>
                <a:lnTo>
                  <a:pt x="10" y="13"/>
                </a:lnTo>
                <a:lnTo>
                  <a:pt x="10" y="13"/>
                </a:lnTo>
                <a:lnTo>
                  <a:pt x="13" y="14"/>
                </a:lnTo>
                <a:lnTo>
                  <a:pt x="13" y="14"/>
                </a:lnTo>
                <a:lnTo>
                  <a:pt x="13" y="14"/>
                </a:lnTo>
                <a:lnTo>
                  <a:pt x="13" y="14"/>
                </a:lnTo>
                <a:lnTo>
                  <a:pt x="13" y="14"/>
                </a:lnTo>
                <a:lnTo>
                  <a:pt x="16" y="14"/>
                </a:lnTo>
                <a:lnTo>
                  <a:pt x="17" y="15"/>
                </a:lnTo>
                <a:lnTo>
                  <a:pt x="17" y="15"/>
                </a:lnTo>
                <a:lnTo>
                  <a:pt x="17" y="15"/>
                </a:lnTo>
                <a:lnTo>
                  <a:pt x="17" y="15"/>
                </a:lnTo>
                <a:lnTo>
                  <a:pt x="17" y="15"/>
                </a:lnTo>
                <a:lnTo>
                  <a:pt x="18" y="15"/>
                </a:lnTo>
                <a:lnTo>
                  <a:pt x="18" y="15"/>
                </a:lnTo>
                <a:lnTo>
                  <a:pt x="18" y="15"/>
                </a:lnTo>
                <a:lnTo>
                  <a:pt x="18" y="15"/>
                </a:lnTo>
                <a:lnTo>
                  <a:pt x="18" y="15"/>
                </a:lnTo>
                <a:lnTo>
                  <a:pt x="23" y="16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88" name="Freeform 140"/>
          <p:cNvSpPr>
            <a:spLocks/>
          </p:cNvSpPr>
          <p:nvPr/>
        </p:nvSpPr>
        <p:spPr bwMode="auto">
          <a:xfrm>
            <a:off x="9556750" y="5800725"/>
            <a:ext cx="28575" cy="39688"/>
          </a:xfrm>
          <a:custGeom>
            <a:avLst/>
            <a:gdLst>
              <a:gd name="T0" fmla="*/ 16 w 18"/>
              <a:gd name="T1" fmla="*/ 0 h 25"/>
              <a:gd name="T2" fmla="*/ 17 w 18"/>
              <a:gd name="T3" fmla="*/ 0 h 25"/>
              <a:gd name="T4" fmla="*/ 18 w 18"/>
              <a:gd name="T5" fmla="*/ 0 h 25"/>
              <a:gd name="T6" fmla="*/ 18 w 18"/>
              <a:gd name="T7" fmla="*/ 0 h 25"/>
              <a:gd name="T8" fmla="*/ 18 w 18"/>
              <a:gd name="T9" fmla="*/ 1 h 25"/>
              <a:gd name="T10" fmla="*/ 18 w 18"/>
              <a:gd name="T11" fmla="*/ 2 h 25"/>
              <a:gd name="T12" fmla="*/ 18 w 18"/>
              <a:gd name="T13" fmla="*/ 3 h 25"/>
              <a:gd name="T14" fmla="*/ 17 w 18"/>
              <a:gd name="T15" fmla="*/ 5 h 25"/>
              <a:gd name="T16" fmla="*/ 17 w 18"/>
              <a:gd name="T17" fmla="*/ 7 h 25"/>
              <a:gd name="T18" fmla="*/ 16 w 18"/>
              <a:gd name="T19" fmla="*/ 8 h 25"/>
              <a:gd name="T20" fmla="*/ 16 w 18"/>
              <a:gd name="T21" fmla="*/ 9 h 25"/>
              <a:gd name="T22" fmla="*/ 16 w 18"/>
              <a:gd name="T23" fmla="*/ 9 h 25"/>
              <a:gd name="T24" fmla="*/ 16 w 18"/>
              <a:gd name="T25" fmla="*/ 9 h 25"/>
              <a:gd name="T26" fmla="*/ 16 w 18"/>
              <a:gd name="T27" fmla="*/ 9 h 25"/>
              <a:gd name="T28" fmla="*/ 16 w 18"/>
              <a:gd name="T29" fmla="*/ 9 h 25"/>
              <a:gd name="T30" fmla="*/ 16 w 18"/>
              <a:gd name="T31" fmla="*/ 10 h 25"/>
              <a:gd name="T32" fmla="*/ 16 w 18"/>
              <a:gd name="T33" fmla="*/ 10 h 25"/>
              <a:gd name="T34" fmla="*/ 16 w 18"/>
              <a:gd name="T35" fmla="*/ 10 h 25"/>
              <a:gd name="T36" fmla="*/ 16 w 18"/>
              <a:gd name="T37" fmla="*/ 10 h 25"/>
              <a:gd name="T38" fmla="*/ 16 w 18"/>
              <a:gd name="T39" fmla="*/ 10 h 25"/>
              <a:gd name="T40" fmla="*/ 16 w 18"/>
              <a:gd name="T41" fmla="*/ 11 h 25"/>
              <a:gd name="T42" fmla="*/ 16 w 18"/>
              <a:gd name="T43" fmla="*/ 11 h 25"/>
              <a:gd name="T44" fmla="*/ 16 w 18"/>
              <a:gd name="T45" fmla="*/ 11 h 25"/>
              <a:gd name="T46" fmla="*/ 15 w 18"/>
              <a:gd name="T47" fmla="*/ 11 h 25"/>
              <a:gd name="T48" fmla="*/ 14 w 18"/>
              <a:gd name="T49" fmla="*/ 13 h 25"/>
              <a:gd name="T50" fmla="*/ 14 w 18"/>
              <a:gd name="T51" fmla="*/ 13 h 25"/>
              <a:gd name="T52" fmla="*/ 14 w 18"/>
              <a:gd name="T53" fmla="*/ 13 h 25"/>
              <a:gd name="T54" fmla="*/ 14 w 18"/>
              <a:gd name="T55" fmla="*/ 14 h 25"/>
              <a:gd name="T56" fmla="*/ 14 w 18"/>
              <a:gd name="T57" fmla="*/ 14 h 25"/>
              <a:gd name="T58" fmla="*/ 9 w 18"/>
              <a:gd name="T59" fmla="*/ 19 h 25"/>
              <a:gd name="T60" fmla="*/ 9 w 18"/>
              <a:gd name="T61" fmla="*/ 19 h 25"/>
              <a:gd name="T62" fmla="*/ 8 w 18"/>
              <a:gd name="T63" fmla="*/ 19 h 25"/>
              <a:gd name="T64" fmla="*/ 8 w 18"/>
              <a:gd name="T65" fmla="*/ 19 h 25"/>
              <a:gd name="T66" fmla="*/ 8 w 18"/>
              <a:gd name="T67" fmla="*/ 19 h 25"/>
              <a:gd name="T68" fmla="*/ 8 w 18"/>
              <a:gd name="T69" fmla="*/ 19 h 25"/>
              <a:gd name="T70" fmla="*/ 5 w 18"/>
              <a:gd name="T71" fmla="*/ 22 h 25"/>
              <a:gd name="T72" fmla="*/ 5 w 18"/>
              <a:gd name="T73" fmla="*/ 22 h 25"/>
              <a:gd name="T74" fmla="*/ 5 w 18"/>
              <a:gd name="T75" fmla="*/ 22 h 25"/>
              <a:gd name="T76" fmla="*/ 5 w 18"/>
              <a:gd name="T77" fmla="*/ 22 h 25"/>
              <a:gd name="T78" fmla="*/ 5 w 18"/>
              <a:gd name="T79" fmla="*/ 22 h 25"/>
              <a:gd name="T80" fmla="*/ 3 w 18"/>
              <a:gd name="T81" fmla="*/ 23 h 25"/>
              <a:gd name="T82" fmla="*/ 0 w 18"/>
              <a:gd name="T8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8" h="25">
                <a:moveTo>
                  <a:pt x="16" y="0"/>
                </a:moveTo>
                <a:lnTo>
                  <a:pt x="17" y="0"/>
                </a:lnTo>
                <a:lnTo>
                  <a:pt x="18" y="0"/>
                </a:lnTo>
                <a:lnTo>
                  <a:pt x="18" y="0"/>
                </a:lnTo>
                <a:lnTo>
                  <a:pt x="18" y="1"/>
                </a:lnTo>
                <a:lnTo>
                  <a:pt x="18" y="2"/>
                </a:lnTo>
                <a:lnTo>
                  <a:pt x="18" y="3"/>
                </a:lnTo>
                <a:lnTo>
                  <a:pt x="17" y="5"/>
                </a:lnTo>
                <a:lnTo>
                  <a:pt x="17" y="7"/>
                </a:lnTo>
                <a:lnTo>
                  <a:pt x="16" y="8"/>
                </a:lnTo>
                <a:lnTo>
                  <a:pt x="16" y="9"/>
                </a:lnTo>
                <a:lnTo>
                  <a:pt x="16" y="9"/>
                </a:lnTo>
                <a:lnTo>
                  <a:pt x="16" y="9"/>
                </a:lnTo>
                <a:lnTo>
                  <a:pt x="16" y="9"/>
                </a:lnTo>
                <a:lnTo>
                  <a:pt x="16" y="9"/>
                </a:lnTo>
                <a:lnTo>
                  <a:pt x="16" y="10"/>
                </a:lnTo>
                <a:lnTo>
                  <a:pt x="16" y="10"/>
                </a:lnTo>
                <a:lnTo>
                  <a:pt x="16" y="10"/>
                </a:lnTo>
                <a:lnTo>
                  <a:pt x="16" y="10"/>
                </a:lnTo>
                <a:lnTo>
                  <a:pt x="16" y="10"/>
                </a:lnTo>
                <a:lnTo>
                  <a:pt x="16" y="11"/>
                </a:lnTo>
                <a:lnTo>
                  <a:pt x="16" y="11"/>
                </a:lnTo>
                <a:lnTo>
                  <a:pt x="16" y="11"/>
                </a:lnTo>
                <a:lnTo>
                  <a:pt x="15" y="11"/>
                </a:lnTo>
                <a:lnTo>
                  <a:pt x="14" y="13"/>
                </a:lnTo>
                <a:lnTo>
                  <a:pt x="14" y="13"/>
                </a:lnTo>
                <a:lnTo>
                  <a:pt x="14" y="13"/>
                </a:lnTo>
                <a:lnTo>
                  <a:pt x="14" y="14"/>
                </a:lnTo>
                <a:lnTo>
                  <a:pt x="14" y="14"/>
                </a:lnTo>
                <a:lnTo>
                  <a:pt x="9" y="19"/>
                </a:lnTo>
                <a:lnTo>
                  <a:pt x="9" y="19"/>
                </a:lnTo>
                <a:lnTo>
                  <a:pt x="8" y="19"/>
                </a:lnTo>
                <a:lnTo>
                  <a:pt x="8" y="19"/>
                </a:lnTo>
                <a:lnTo>
                  <a:pt x="8" y="19"/>
                </a:lnTo>
                <a:lnTo>
                  <a:pt x="8" y="19"/>
                </a:lnTo>
                <a:lnTo>
                  <a:pt x="5" y="22"/>
                </a:lnTo>
                <a:lnTo>
                  <a:pt x="5" y="22"/>
                </a:lnTo>
                <a:lnTo>
                  <a:pt x="5" y="22"/>
                </a:lnTo>
                <a:lnTo>
                  <a:pt x="5" y="22"/>
                </a:lnTo>
                <a:lnTo>
                  <a:pt x="5" y="22"/>
                </a:lnTo>
                <a:lnTo>
                  <a:pt x="3" y="23"/>
                </a:lnTo>
                <a:lnTo>
                  <a:pt x="0" y="25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89" name="Freeform 141"/>
          <p:cNvSpPr>
            <a:spLocks/>
          </p:cNvSpPr>
          <p:nvPr/>
        </p:nvSpPr>
        <p:spPr bwMode="auto">
          <a:xfrm>
            <a:off x="9555163" y="5800725"/>
            <a:ext cx="26987" cy="36513"/>
          </a:xfrm>
          <a:custGeom>
            <a:avLst/>
            <a:gdLst>
              <a:gd name="T0" fmla="*/ 17 w 17"/>
              <a:gd name="T1" fmla="*/ 0 h 23"/>
              <a:gd name="T2" fmla="*/ 16 w 17"/>
              <a:gd name="T3" fmla="*/ 0 h 23"/>
              <a:gd name="T4" fmla="*/ 15 w 17"/>
              <a:gd name="T5" fmla="*/ 2 h 23"/>
              <a:gd name="T6" fmla="*/ 13 w 17"/>
              <a:gd name="T7" fmla="*/ 2 h 23"/>
              <a:gd name="T8" fmla="*/ 11 w 17"/>
              <a:gd name="T9" fmla="*/ 4 h 23"/>
              <a:gd name="T10" fmla="*/ 11 w 17"/>
              <a:gd name="T11" fmla="*/ 5 h 23"/>
              <a:gd name="T12" fmla="*/ 9 w 17"/>
              <a:gd name="T13" fmla="*/ 6 h 23"/>
              <a:gd name="T14" fmla="*/ 9 w 17"/>
              <a:gd name="T15" fmla="*/ 6 h 23"/>
              <a:gd name="T16" fmla="*/ 9 w 17"/>
              <a:gd name="T17" fmla="*/ 6 h 23"/>
              <a:gd name="T18" fmla="*/ 8 w 17"/>
              <a:gd name="T19" fmla="*/ 6 h 23"/>
              <a:gd name="T20" fmla="*/ 8 w 17"/>
              <a:gd name="T21" fmla="*/ 6 h 23"/>
              <a:gd name="T22" fmla="*/ 7 w 17"/>
              <a:gd name="T23" fmla="*/ 8 h 23"/>
              <a:gd name="T24" fmla="*/ 7 w 17"/>
              <a:gd name="T25" fmla="*/ 8 h 23"/>
              <a:gd name="T26" fmla="*/ 7 w 17"/>
              <a:gd name="T27" fmla="*/ 8 h 23"/>
              <a:gd name="T28" fmla="*/ 7 w 17"/>
              <a:gd name="T29" fmla="*/ 8 h 23"/>
              <a:gd name="T30" fmla="*/ 7 w 17"/>
              <a:gd name="T31" fmla="*/ 8 h 23"/>
              <a:gd name="T32" fmla="*/ 5 w 17"/>
              <a:gd name="T33" fmla="*/ 10 h 23"/>
              <a:gd name="T34" fmla="*/ 5 w 17"/>
              <a:gd name="T35" fmla="*/ 10 h 23"/>
              <a:gd name="T36" fmla="*/ 5 w 17"/>
              <a:gd name="T37" fmla="*/ 10 h 23"/>
              <a:gd name="T38" fmla="*/ 5 w 17"/>
              <a:gd name="T39" fmla="*/ 10 h 23"/>
              <a:gd name="T40" fmla="*/ 5 w 17"/>
              <a:gd name="T41" fmla="*/ 10 h 23"/>
              <a:gd name="T42" fmla="*/ 4 w 17"/>
              <a:gd name="T43" fmla="*/ 11 h 23"/>
              <a:gd name="T44" fmla="*/ 2 w 17"/>
              <a:gd name="T45" fmla="*/ 15 h 23"/>
              <a:gd name="T46" fmla="*/ 2 w 17"/>
              <a:gd name="T47" fmla="*/ 18 h 23"/>
              <a:gd name="T48" fmla="*/ 1 w 17"/>
              <a:gd name="T49" fmla="*/ 19 h 23"/>
              <a:gd name="T50" fmla="*/ 1 w 17"/>
              <a:gd name="T51" fmla="*/ 19 h 23"/>
              <a:gd name="T52" fmla="*/ 1 w 17"/>
              <a:gd name="T53" fmla="*/ 19 h 23"/>
              <a:gd name="T54" fmla="*/ 1 w 17"/>
              <a:gd name="T55" fmla="*/ 19 h 23"/>
              <a:gd name="T56" fmla="*/ 1 w 17"/>
              <a:gd name="T57" fmla="*/ 19 h 23"/>
              <a:gd name="T58" fmla="*/ 1 w 17"/>
              <a:gd name="T59" fmla="*/ 20 h 23"/>
              <a:gd name="T60" fmla="*/ 0 w 17"/>
              <a:gd name="T6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" h="23">
                <a:moveTo>
                  <a:pt x="17" y="0"/>
                </a:moveTo>
                <a:lnTo>
                  <a:pt x="16" y="0"/>
                </a:lnTo>
                <a:lnTo>
                  <a:pt x="15" y="2"/>
                </a:lnTo>
                <a:lnTo>
                  <a:pt x="13" y="2"/>
                </a:lnTo>
                <a:lnTo>
                  <a:pt x="11" y="4"/>
                </a:lnTo>
                <a:lnTo>
                  <a:pt x="11" y="5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8" y="6"/>
                </a:lnTo>
                <a:lnTo>
                  <a:pt x="8" y="6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4" y="11"/>
                </a:lnTo>
                <a:lnTo>
                  <a:pt x="2" y="15"/>
                </a:lnTo>
                <a:lnTo>
                  <a:pt x="2" y="18"/>
                </a:lnTo>
                <a:lnTo>
                  <a:pt x="1" y="19"/>
                </a:lnTo>
                <a:lnTo>
                  <a:pt x="1" y="19"/>
                </a:lnTo>
                <a:lnTo>
                  <a:pt x="1" y="19"/>
                </a:lnTo>
                <a:lnTo>
                  <a:pt x="1" y="19"/>
                </a:lnTo>
                <a:lnTo>
                  <a:pt x="1" y="19"/>
                </a:lnTo>
                <a:lnTo>
                  <a:pt x="1" y="20"/>
                </a:lnTo>
                <a:lnTo>
                  <a:pt x="0" y="23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90" name="Freeform 142"/>
          <p:cNvSpPr>
            <a:spLocks/>
          </p:cNvSpPr>
          <p:nvPr/>
        </p:nvSpPr>
        <p:spPr bwMode="auto">
          <a:xfrm>
            <a:off x="9175750" y="5819775"/>
            <a:ext cx="17463" cy="11113"/>
          </a:xfrm>
          <a:custGeom>
            <a:avLst/>
            <a:gdLst>
              <a:gd name="T0" fmla="*/ 0 w 11"/>
              <a:gd name="T1" fmla="*/ 0 h 7"/>
              <a:gd name="T2" fmla="*/ 1 w 11"/>
              <a:gd name="T3" fmla="*/ 0 h 7"/>
              <a:gd name="T4" fmla="*/ 1 w 11"/>
              <a:gd name="T5" fmla="*/ 0 h 7"/>
              <a:gd name="T6" fmla="*/ 1 w 11"/>
              <a:gd name="T7" fmla="*/ 0 h 7"/>
              <a:gd name="T8" fmla="*/ 1 w 11"/>
              <a:gd name="T9" fmla="*/ 0 h 7"/>
              <a:gd name="T10" fmla="*/ 1 w 11"/>
              <a:gd name="T11" fmla="*/ 0 h 7"/>
              <a:gd name="T12" fmla="*/ 11 w 11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7">
                <a:moveTo>
                  <a:pt x="0" y="0"/>
                </a:move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1" y="7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91" name="Freeform 143"/>
          <p:cNvSpPr>
            <a:spLocks/>
          </p:cNvSpPr>
          <p:nvPr/>
        </p:nvSpPr>
        <p:spPr bwMode="auto">
          <a:xfrm>
            <a:off x="9564688" y="5808663"/>
            <a:ext cx="14287" cy="19050"/>
          </a:xfrm>
          <a:custGeom>
            <a:avLst/>
            <a:gdLst>
              <a:gd name="T0" fmla="*/ 9 w 9"/>
              <a:gd name="T1" fmla="*/ 0 h 12"/>
              <a:gd name="T2" fmla="*/ 9 w 9"/>
              <a:gd name="T3" fmla="*/ 0 h 12"/>
              <a:gd name="T4" fmla="*/ 9 w 9"/>
              <a:gd name="T5" fmla="*/ 0 h 12"/>
              <a:gd name="T6" fmla="*/ 9 w 9"/>
              <a:gd name="T7" fmla="*/ 0 h 12"/>
              <a:gd name="T8" fmla="*/ 9 w 9"/>
              <a:gd name="T9" fmla="*/ 0 h 12"/>
              <a:gd name="T10" fmla="*/ 6 w 9"/>
              <a:gd name="T11" fmla="*/ 3 h 12"/>
              <a:gd name="T12" fmla="*/ 5 w 9"/>
              <a:gd name="T13" fmla="*/ 5 h 12"/>
              <a:gd name="T14" fmla="*/ 5 w 9"/>
              <a:gd name="T15" fmla="*/ 5 h 12"/>
              <a:gd name="T16" fmla="*/ 5 w 9"/>
              <a:gd name="T17" fmla="*/ 5 h 12"/>
              <a:gd name="T18" fmla="*/ 5 w 9"/>
              <a:gd name="T19" fmla="*/ 5 h 12"/>
              <a:gd name="T20" fmla="*/ 5 w 9"/>
              <a:gd name="T21" fmla="*/ 5 h 12"/>
              <a:gd name="T22" fmla="*/ 4 w 9"/>
              <a:gd name="T23" fmla="*/ 6 h 12"/>
              <a:gd name="T24" fmla="*/ 4 w 9"/>
              <a:gd name="T25" fmla="*/ 6 h 12"/>
              <a:gd name="T26" fmla="*/ 4 w 9"/>
              <a:gd name="T27" fmla="*/ 6 h 12"/>
              <a:gd name="T28" fmla="*/ 4 w 9"/>
              <a:gd name="T29" fmla="*/ 7 h 12"/>
              <a:gd name="T30" fmla="*/ 4 w 9"/>
              <a:gd name="T31" fmla="*/ 7 h 12"/>
              <a:gd name="T32" fmla="*/ 0 w 9"/>
              <a:gd name="T3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" h="12">
                <a:moveTo>
                  <a:pt x="9" y="0"/>
                </a:move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6" y="3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7"/>
                </a:lnTo>
                <a:lnTo>
                  <a:pt x="4" y="7"/>
                </a:lnTo>
                <a:lnTo>
                  <a:pt x="0" y="12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92" name="Freeform 144"/>
          <p:cNvSpPr>
            <a:spLocks/>
          </p:cNvSpPr>
          <p:nvPr/>
        </p:nvSpPr>
        <p:spPr bwMode="auto">
          <a:xfrm>
            <a:off x="9596438" y="5811838"/>
            <a:ext cx="6350" cy="1587"/>
          </a:xfrm>
          <a:custGeom>
            <a:avLst/>
            <a:gdLst>
              <a:gd name="T0" fmla="*/ 0 w 4"/>
              <a:gd name="T1" fmla="*/ 0 h 1"/>
              <a:gd name="T2" fmla="*/ 3 w 4"/>
              <a:gd name="T3" fmla="*/ 1 h 1"/>
              <a:gd name="T4" fmla="*/ 4 w 4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">
                <a:moveTo>
                  <a:pt x="0" y="0"/>
                </a:moveTo>
                <a:lnTo>
                  <a:pt x="3" y="1"/>
                </a:lnTo>
                <a:lnTo>
                  <a:pt x="4" y="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93" name="Freeform 145"/>
          <p:cNvSpPr>
            <a:spLocks/>
          </p:cNvSpPr>
          <p:nvPr/>
        </p:nvSpPr>
        <p:spPr bwMode="auto">
          <a:xfrm>
            <a:off x="9590088" y="5813425"/>
            <a:ext cx="6350" cy="1588"/>
          </a:xfrm>
          <a:custGeom>
            <a:avLst/>
            <a:gdLst>
              <a:gd name="T0" fmla="*/ 4 w 4"/>
              <a:gd name="T1" fmla="*/ 0 h 1"/>
              <a:gd name="T2" fmla="*/ 1 w 4"/>
              <a:gd name="T3" fmla="*/ 0 h 1"/>
              <a:gd name="T4" fmla="*/ 1 w 4"/>
              <a:gd name="T5" fmla="*/ 0 h 1"/>
              <a:gd name="T6" fmla="*/ 0 w 4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">
                <a:moveTo>
                  <a:pt x="4" y="0"/>
                </a:moveTo>
                <a:lnTo>
                  <a:pt x="1" y="0"/>
                </a:lnTo>
                <a:lnTo>
                  <a:pt x="1" y="0"/>
                </a:lnTo>
                <a:lnTo>
                  <a:pt x="0" y="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94" name="Freeform 146"/>
          <p:cNvSpPr>
            <a:spLocks/>
          </p:cNvSpPr>
          <p:nvPr/>
        </p:nvSpPr>
        <p:spPr bwMode="auto">
          <a:xfrm>
            <a:off x="9564688" y="5813425"/>
            <a:ext cx="36512" cy="26988"/>
          </a:xfrm>
          <a:custGeom>
            <a:avLst/>
            <a:gdLst>
              <a:gd name="T0" fmla="*/ 23 w 23"/>
              <a:gd name="T1" fmla="*/ 0 h 17"/>
              <a:gd name="T2" fmla="*/ 23 w 23"/>
              <a:gd name="T3" fmla="*/ 2 h 17"/>
              <a:gd name="T4" fmla="*/ 20 w 23"/>
              <a:gd name="T5" fmla="*/ 3 h 17"/>
              <a:gd name="T6" fmla="*/ 20 w 23"/>
              <a:gd name="T7" fmla="*/ 4 h 17"/>
              <a:gd name="T8" fmla="*/ 20 w 23"/>
              <a:gd name="T9" fmla="*/ 4 h 17"/>
              <a:gd name="T10" fmla="*/ 20 w 23"/>
              <a:gd name="T11" fmla="*/ 4 h 17"/>
              <a:gd name="T12" fmla="*/ 20 w 23"/>
              <a:gd name="T13" fmla="*/ 4 h 17"/>
              <a:gd name="T14" fmla="*/ 20 w 23"/>
              <a:gd name="T15" fmla="*/ 4 h 17"/>
              <a:gd name="T16" fmla="*/ 20 w 23"/>
              <a:gd name="T17" fmla="*/ 4 h 17"/>
              <a:gd name="T18" fmla="*/ 20 w 23"/>
              <a:gd name="T19" fmla="*/ 5 h 17"/>
              <a:gd name="T20" fmla="*/ 20 w 23"/>
              <a:gd name="T21" fmla="*/ 5 h 17"/>
              <a:gd name="T22" fmla="*/ 19 w 23"/>
              <a:gd name="T23" fmla="*/ 5 h 17"/>
              <a:gd name="T24" fmla="*/ 19 w 23"/>
              <a:gd name="T25" fmla="*/ 5 h 17"/>
              <a:gd name="T26" fmla="*/ 19 w 23"/>
              <a:gd name="T27" fmla="*/ 5 h 17"/>
              <a:gd name="T28" fmla="*/ 19 w 23"/>
              <a:gd name="T29" fmla="*/ 6 h 17"/>
              <a:gd name="T30" fmla="*/ 19 w 23"/>
              <a:gd name="T31" fmla="*/ 6 h 17"/>
              <a:gd name="T32" fmla="*/ 18 w 23"/>
              <a:gd name="T33" fmla="*/ 6 h 17"/>
              <a:gd name="T34" fmla="*/ 18 w 23"/>
              <a:gd name="T35" fmla="*/ 7 h 17"/>
              <a:gd name="T36" fmla="*/ 18 w 23"/>
              <a:gd name="T37" fmla="*/ 7 h 17"/>
              <a:gd name="T38" fmla="*/ 18 w 23"/>
              <a:gd name="T39" fmla="*/ 7 h 17"/>
              <a:gd name="T40" fmla="*/ 18 w 23"/>
              <a:gd name="T41" fmla="*/ 7 h 17"/>
              <a:gd name="T42" fmla="*/ 17 w 23"/>
              <a:gd name="T43" fmla="*/ 10 h 17"/>
              <a:gd name="T44" fmla="*/ 17 w 23"/>
              <a:gd name="T45" fmla="*/ 10 h 17"/>
              <a:gd name="T46" fmla="*/ 17 w 23"/>
              <a:gd name="T47" fmla="*/ 10 h 17"/>
              <a:gd name="T48" fmla="*/ 17 w 23"/>
              <a:gd name="T49" fmla="*/ 10 h 17"/>
              <a:gd name="T50" fmla="*/ 17 w 23"/>
              <a:gd name="T51" fmla="*/ 10 h 17"/>
              <a:gd name="T52" fmla="*/ 14 w 23"/>
              <a:gd name="T53" fmla="*/ 12 h 17"/>
              <a:gd name="T54" fmla="*/ 14 w 23"/>
              <a:gd name="T55" fmla="*/ 12 h 17"/>
              <a:gd name="T56" fmla="*/ 14 w 23"/>
              <a:gd name="T57" fmla="*/ 12 h 17"/>
              <a:gd name="T58" fmla="*/ 14 w 23"/>
              <a:gd name="T59" fmla="*/ 13 h 17"/>
              <a:gd name="T60" fmla="*/ 14 w 23"/>
              <a:gd name="T61" fmla="*/ 13 h 17"/>
              <a:gd name="T62" fmla="*/ 13 w 23"/>
              <a:gd name="T63" fmla="*/ 14 h 17"/>
              <a:gd name="T64" fmla="*/ 11 w 23"/>
              <a:gd name="T65" fmla="*/ 14 h 17"/>
              <a:gd name="T66" fmla="*/ 10 w 23"/>
              <a:gd name="T67" fmla="*/ 14 h 17"/>
              <a:gd name="T68" fmla="*/ 9 w 23"/>
              <a:gd name="T69" fmla="*/ 15 h 17"/>
              <a:gd name="T70" fmla="*/ 7 w 23"/>
              <a:gd name="T71" fmla="*/ 15 h 17"/>
              <a:gd name="T72" fmla="*/ 6 w 23"/>
              <a:gd name="T73" fmla="*/ 15 h 17"/>
              <a:gd name="T74" fmla="*/ 5 w 23"/>
              <a:gd name="T75" fmla="*/ 16 h 17"/>
              <a:gd name="T76" fmla="*/ 4 w 23"/>
              <a:gd name="T77" fmla="*/ 16 h 17"/>
              <a:gd name="T78" fmla="*/ 2 w 23"/>
              <a:gd name="T79" fmla="*/ 16 h 17"/>
              <a:gd name="T80" fmla="*/ 2 w 23"/>
              <a:gd name="T81" fmla="*/ 16 h 17"/>
              <a:gd name="T82" fmla="*/ 2 w 23"/>
              <a:gd name="T83" fmla="*/ 16 h 17"/>
              <a:gd name="T84" fmla="*/ 2 w 23"/>
              <a:gd name="T85" fmla="*/ 16 h 17"/>
              <a:gd name="T86" fmla="*/ 2 w 23"/>
              <a:gd name="T87" fmla="*/ 16 h 17"/>
              <a:gd name="T88" fmla="*/ 0 w 23"/>
              <a:gd name="T8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" h="17">
                <a:moveTo>
                  <a:pt x="23" y="0"/>
                </a:moveTo>
                <a:lnTo>
                  <a:pt x="23" y="2"/>
                </a:lnTo>
                <a:lnTo>
                  <a:pt x="20" y="3"/>
                </a:lnTo>
                <a:lnTo>
                  <a:pt x="20" y="4"/>
                </a:lnTo>
                <a:lnTo>
                  <a:pt x="20" y="4"/>
                </a:lnTo>
                <a:lnTo>
                  <a:pt x="20" y="4"/>
                </a:lnTo>
                <a:lnTo>
                  <a:pt x="20" y="4"/>
                </a:lnTo>
                <a:lnTo>
                  <a:pt x="20" y="4"/>
                </a:lnTo>
                <a:lnTo>
                  <a:pt x="20" y="4"/>
                </a:lnTo>
                <a:lnTo>
                  <a:pt x="20" y="5"/>
                </a:lnTo>
                <a:lnTo>
                  <a:pt x="20" y="5"/>
                </a:lnTo>
                <a:lnTo>
                  <a:pt x="19" y="5"/>
                </a:lnTo>
                <a:lnTo>
                  <a:pt x="19" y="5"/>
                </a:lnTo>
                <a:lnTo>
                  <a:pt x="19" y="5"/>
                </a:lnTo>
                <a:lnTo>
                  <a:pt x="19" y="6"/>
                </a:lnTo>
                <a:lnTo>
                  <a:pt x="19" y="6"/>
                </a:lnTo>
                <a:lnTo>
                  <a:pt x="18" y="6"/>
                </a:lnTo>
                <a:lnTo>
                  <a:pt x="18" y="7"/>
                </a:lnTo>
                <a:lnTo>
                  <a:pt x="18" y="7"/>
                </a:lnTo>
                <a:lnTo>
                  <a:pt x="18" y="7"/>
                </a:lnTo>
                <a:lnTo>
                  <a:pt x="18" y="7"/>
                </a:lnTo>
                <a:lnTo>
                  <a:pt x="17" y="10"/>
                </a:lnTo>
                <a:lnTo>
                  <a:pt x="17" y="10"/>
                </a:lnTo>
                <a:lnTo>
                  <a:pt x="17" y="10"/>
                </a:lnTo>
                <a:lnTo>
                  <a:pt x="17" y="10"/>
                </a:lnTo>
                <a:lnTo>
                  <a:pt x="17" y="10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4" y="13"/>
                </a:lnTo>
                <a:lnTo>
                  <a:pt x="14" y="13"/>
                </a:lnTo>
                <a:lnTo>
                  <a:pt x="13" y="14"/>
                </a:lnTo>
                <a:lnTo>
                  <a:pt x="11" y="14"/>
                </a:lnTo>
                <a:lnTo>
                  <a:pt x="10" y="14"/>
                </a:lnTo>
                <a:lnTo>
                  <a:pt x="9" y="15"/>
                </a:lnTo>
                <a:lnTo>
                  <a:pt x="7" y="15"/>
                </a:lnTo>
                <a:lnTo>
                  <a:pt x="6" y="15"/>
                </a:lnTo>
                <a:lnTo>
                  <a:pt x="5" y="16"/>
                </a:lnTo>
                <a:lnTo>
                  <a:pt x="4" y="16"/>
                </a:lnTo>
                <a:lnTo>
                  <a:pt x="2" y="16"/>
                </a:lnTo>
                <a:lnTo>
                  <a:pt x="2" y="16"/>
                </a:lnTo>
                <a:lnTo>
                  <a:pt x="2" y="16"/>
                </a:lnTo>
                <a:lnTo>
                  <a:pt x="2" y="16"/>
                </a:lnTo>
                <a:lnTo>
                  <a:pt x="2" y="16"/>
                </a:lnTo>
                <a:lnTo>
                  <a:pt x="0" y="17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95" name="Freeform 147"/>
          <p:cNvSpPr>
            <a:spLocks/>
          </p:cNvSpPr>
          <p:nvPr/>
        </p:nvSpPr>
        <p:spPr bwMode="auto">
          <a:xfrm>
            <a:off x="9213850" y="5829300"/>
            <a:ext cx="26988" cy="17463"/>
          </a:xfrm>
          <a:custGeom>
            <a:avLst/>
            <a:gdLst>
              <a:gd name="T0" fmla="*/ 0 w 17"/>
              <a:gd name="T1" fmla="*/ 0 h 11"/>
              <a:gd name="T2" fmla="*/ 0 w 17"/>
              <a:gd name="T3" fmla="*/ 1 h 11"/>
              <a:gd name="T4" fmla="*/ 0 w 17"/>
              <a:gd name="T5" fmla="*/ 1 h 11"/>
              <a:gd name="T6" fmla="*/ 1 w 17"/>
              <a:gd name="T7" fmla="*/ 1 h 11"/>
              <a:gd name="T8" fmla="*/ 1 w 17"/>
              <a:gd name="T9" fmla="*/ 1 h 11"/>
              <a:gd name="T10" fmla="*/ 2 w 17"/>
              <a:gd name="T11" fmla="*/ 1 h 11"/>
              <a:gd name="T12" fmla="*/ 2 w 17"/>
              <a:gd name="T13" fmla="*/ 1 h 11"/>
              <a:gd name="T14" fmla="*/ 2 w 17"/>
              <a:gd name="T15" fmla="*/ 1 h 11"/>
              <a:gd name="T16" fmla="*/ 2 w 17"/>
              <a:gd name="T17" fmla="*/ 1 h 11"/>
              <a:gd name="T18" fmla="*/ 2 w 17"/>
              <a:gd name="T19" fmla="*/ 1 h 11"/>
              <a:gd name="T20" fmla="*/ 4 w 17"/>
              <a:gd name="T21" fmla="*/ 2 h 11"/>
              <a:gd name="T22" fmla="*/ 4 w 17"/>
              <a:gd name="T23" fmla="*/ 2 h 11"/>
              <a:gd name="T24" fmla="*/ 4 w 17"/>
              <a:gd name="T25" fmla="*/ 2 h 11"/>
              <a:gd name="T26" fmla="*/ 5 w 17"/>
              <a:gd name="T27" fmla="*/ 2 h 11"/>
              <a:gd name="T28" fmla="*/ 5 w 17"/>
              <a:gd name="T29" fmla="*/ 3 h 11"/>
              <a:gd name="T30" fmla="*/ 5 w 17"/>
              <a:gd name="T31" fmla="*/ 3 h 11"/>
              <a:gd name="T32" fmla="*/ 5 w 17"/>
              <a:gd name="T33" fmla="*/ 3 h 11"/>
              <a:gd name="T34" fmla="*/ 5 w 17"/>
              <a:gd name="T35" fmla="*/ 3 h 11"/>
              <a:gd name="T36" fmla="*/ 5 w 17"/>
              <a:gd name="T37" fmla="*/ 3 h 11"/>
              <a:gd name="T38" fmla="*/ 8 w 17"/>
              <a:gd name="T39" fmla="*/ 5 h 11"/>
              <a:gd name="T40" fmla="*/ 10 w 17"/>
              <a:gd name="T41" fmla="*/ 6 h 11"/>
              <a:gd name="T42" fmla="*/ 11 w 17"/>
              <a:gd name="T43" fmla="*/ 6 h 11"/>
              <a:gd name="T44" fmla="*/ 11 w 17"/>
              <a:gd name="T45" fmla="*/ 6 h 11"/>
              <a:gd name="T46" fmla="*/ 11 w 17"/>
              <a:gd name="T47" fmla="*/ 6 h 11"/>
              <a:gd name="T48" fmla="*/ 11 w 17"/>
              <a:gd name="T49" fmla="*/ 6 h 11"/>
              <a:gd name="T50" fmla="*/ 11 w 17"/>
              <a:gd name="T51" fmla="*/ 6 h 11"/>
              <a:gd name="T52" fmla="*/ 12 w 17"/>
              <a:gd name="T53" fmla="*/ 7 h 11"/>
              <a:gd name="T54" fmla="*/ 12 w 17"/>
              <a:gd name="T55" fmla="*/ 7 h 11"/>
              <a:gd name="T56" fmla="*/ 13 w 17"/>
              <a:gd name="T57" fmla="*/ 8 h 11"/>
              <a:gd name="T58" fmla="*/ 14 w 17"/>
              <a:gd name="T59" fmla="*/ 8 h 11"/>
              <a:gd name="T60" fmla="*/ 14 w 17"/>
              <a:gd name="T61" fmla="*/ 9 h 11"/>
              <a:gd name="T62" fmla="*/ 15 w 17"/>
              <a:gd name="T63" fmla="*/ 10 h 11"/>
              <a:gd name="T64" fmla="*/ 17 w 17"/>
              <a:gd name="T6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" h="11">
                <a:moveTo>
                  <a:pt x="0" y="0"/>
                </a:moveTo>
                <a:lnTo>
                  <a:pt x="0" y="1"/>
                </a:lnTo>
                <a:lnTo>
                  <a:pt x="0" y="1"/>
                </a:lnTo>
                <a:lnTo>
                  <a:pt x="1" y="1"/>
                </a:lnTo>
                <a:lnTo>
                  <a:pt x="1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5" y="2"/>
                </a:lnTo>
                <a:lnTo>
                  <a:pt x="5" y="3"/>
                </a:lnTo>
                <a:lnTo>
                  <a:pt x="5" y="3"/>
                </a:lnTo>
                <a:lnTo>
                  <a:pt x="5" y="3"/>
                </a:lnTo>
                <a:lnTo>
                  <a:pt x="5" y="3"/>
                </a:lnTo>
                <a:lnTo>
                  <a:pt x="5" y="3"/>
                </a:lnTo>
                <a:lnTo>
                  <a:pt x="8" y="5"/>
                </a:lnTo>
                <a:lnTo>
                  <a:pt x="10" y="6"/>
                </a:lnTo>
                <a:lnTo>
                  <a:pt x="11" y="6"/>
                </a:lnTo>
                <a:lnTo>
                  <a:pt x="11" y="6"/>
                </a:lnTo>
                <a:lnTo>
                  <a:pt x="11" y="6"/>
                </a:lnTo>
                <a:lnTo>
                  <a:pt x="11" y="6"/>
                </a:lnTo>
                <a:lnTo>
                  <a:pt x="11" y="6"/>
                </a:lnTo>
                <a:lnTo>
                  <a:pt x="12" y="7"/>
                </a:lnTo>
                <a:lnTo>
                  <a:pt x="12" y="7"/>
                </a:lnTo>
                <a:lnTo>
                  <a:pt x="13" y="8"/>
                </a:lnTo>
                <a:lnTo>
                  <a:pt x="14" y="8"/>
                </a:lnTo>
                <a:lnTo>
                  <a:pt x="14" y="9"/>
                </a:lnTo>
                <a:lnTo>
                  <a:pt x="15" y="10"/>
                </a:lnTo>
                <a:lnTo>
                  <a:pt x="17" y="1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96" name="Freeform 148"/>
          <p:cNvSpPr>
            <a:spLocks/>
          </p:cNvSpPr>
          <p:nvPr/>
        </p:nvSpPr>
        <p:spPr bwMode="auto">
          <a:xfrm>
            <a:off x="9575800" y="5819775"/>
            <a:ext cx="15875" cy="11113"/>
          </a:xfrm>
          <a:custGeom>
            <a:avLst/>
            <a:gdLst>
              <a:gd name="T0" fmla="*/ 10 w 10"/>
              <a:gd name="T1" fmla="*/ 0 h 7"/>
              <a:gd name="T2" fmla="*/ 7 w 10"/>
              <a:gd name="T3" fmla="*/ 1 h 7"/>
              <a:gd name="T4" fmla="*/ 7 w 10"/>
              <a:gd name="T5" fmla="*/ 2 h 7"/>
              <a:gd name="T6" fmla="*/ 7 w 10"/>
              <a:gd name="T7" fmla="*/ 2 h 7"/>
              <a:gd name="T8" fmla="*/ 6 w 10"/>
              <a:gd name="T9" fmla="*/ 2 h 7"/>
              <a:gd name="T10" fmla="*/ 6 w 10"/>
              <a:gd name="T11" fmla="*/ 2 h 7"/>
              <a:gd name="T12" fmla="*/ 6 w 10"/>
              <a:gd name="T13" fmla="*/ 2 h 7"/>
              <a:gd name="T14" fmla="*/ 0 w 10"/>
              <a:gd name="T1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7">
                <a:moveTo>
                  <a:pt x="10" y="0"/>
                </a:moveTo>
                <a:lnTo>
                  <a:pt x="7" y="1"/>
                </a:lnTo>
                <a:lnTo>
                  <a:pt x="7" y="2"/>
                </a:lnTo>
                <a:lnTo>
                  <a:pt x="7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0" y="7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97" name="Freeform 149"/>
          <p:cNvSpPr>
            <a:spLocks/>
          </p:cNvSpPr>
          <p:nvPr/>
        </p:nvSpPr>
        <p:spPr bwMode="auto">
          <a:xfrm>
            <a:off x="9213850" y="5832475"/>
            <a:ext cx="31750" cy="31750"/>
          </a:xfrm>
          <a:custGeom>
            <a:avLst/>
            <a:gdLst>
              <a:gd name="T0" fmla="*/ 0 w 20"/>
              <a:gd name="T1" fmla="*/ 0 h 20"/>
              <a:gd name="T2" fmla="*/ 2 w 20"/>
              <a:gd name="T3" fmla="*/ 6 h 20"/>
              <a:gd name="T4" fmla="*/ 2 w 20"/>
              <a:gd name="T5" fmla="*/ 7 h 20"/>
              <a:gd name="T6" fmla="*/ 4 w 20"/>
              <a:gd name="T7" fmla="*/ 10 h 20"/>
              <a:gd name="T8" fmla="*/ 5 w 20"/>
              <a:gd name="T9" fmla="*/ 12 h 20"/>
              <a:gd name="T10" fmla="*/ 6 w 20"/>
              <a:gd name="T11" fmla="*/ 13 h 20"/>
              <a:gd name="T12" fmla="*/ 8 w 20"/>
              <a:gd name="T13" fmla="*/ 15 h 20"/>
              <a:gd name="T14" fmla="*/ 8 w 20"/>
              <a:gd name="T15" fmla="*/ 15 h 20"/>
              <a:gd name="T16" fmla="*/ 9 w 20"/>
              <a:gd name="T17" fmla="*/ 15 h 20"/>
              <a:gd name="T18" fmla="*/ 9 w 20"/>
              <a:gd name="T19" fmla="*/ 15 h 20"/>
              <a:gd name="T20" fmla="*/ 9 w 20"/>
              <a:gd name="T21" fmla="*/ 15 h 20"/>
              <a:gd name="T22" fmla="*/ 12 w 20"/>
              <a:gd name="T23" fmla="*/ 17 h 20"/>
              <a:gd name="T24" fmla="*/ 14 w 20"/>
              <a:gd name="T25" fmla="*/ 17 h 20"/>
              <a:gd name="T26" fmla="*/ 15 w 20"/>
              <a:gd name="T27" fmla="*/ 17 h 20"/>
              <a:gd name="T28" fmla="*/ 18 w 20"/>
              <a:gd name="T29" fmla="*/ 18 h 20"/>
              <a:gd name="T30" fmla="*/ 18 w 20"/>
              <a:gd name="T31" fmla="*/ 18 h 20"/>
              <a:gd name="T32" fmla="*/ 18 w 20"/>
              <a:gd name="T33" fmla="*/ 18 h 20"/>
              <a:gd name="T34" fmla="*/ 18 w 20"/>
              <a:gd name="T35" fmla="*/ 18 h 20"/>
              <a:gd name="T36" fmla="*/ 18 w 20"/>
              <a:gd name="T37" fmla="*/ 18 h 20"/>
              <a:gd name="T38" fmla="*/ 19 w 20"/>
              <a:gd name="T39" fmla="*/ 19 h 20"/>
              <a:gd name="T40" fmla="*/ 19 w 20"/>
              <a:gd name="T41" fmla="*/ 19 h 20"/>
              <a:gd name="T42" fmla="*/ 20 w 20"/>
              <a:gd name="T43" fmla="*/ 19 h 20"/>
              <a:gd name="T44" fmla="*/ 20 w 20"/>
              <a:gd name="T45" fmla="*/ 19 h 20"/>
              <a:gd name="T46" fmla="*/ 20 w 20"/>
              <a:gd name="T47" fmla="*/ 19 h 20"/>
              <a:gd name="T48" fmla="*/ 20 w 20"/>
              <a:gd name="T4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" h="20">
                <a:moveTo>
                  <a:pt x="0" y="0"/>
                </a:moveTo>
                <a:lnTo>
                  <a:pt x="2" y="6"/>
                </a:lnTo>
                <a:lnTo>
                  <a:pt x="2" y="7"/>
                </a:lnTo>
                <a:lnTo>
                  <a:pt x="4" y="10"/>
                </a:lnTo>
                <a:lnTo>
                  <a:pt x="5" y="12"/>
                </a:lnTo>
                <a:lnTo>
                  <a:pt x="6" y="13"/>
                </a:lnTo>
                <a:lnTo>
                  <a:pt x="8" y="15"/>
                </a:lnTo>
                <a:lnTo>
                  <a:pt x="8" y="15"/>
                </a:lnTo>
                <a:lnTo>
                  <a:pt x="9" y="15"/>
                </a:lnTo>
                <a:lnTo>
                  <a:pt x="9" y="15"/>
                </a:lnTo>
                <a:lnTo>
                  <a:pt x="9" y="15"/>
                </a:lnTo>
                <a:lnTo>
                  <a:pt x="12" y="17"/>
                </a:lnTo>
                <a:lnTo>
                  <a:pt x="14" y="17"/>
                </a:lnTo>
                <a:lnTo>
                  <a:pt x="15" y="17"/>
                </a:lnTo>
                <a:lnTo>
                  <a:pt x="18" y="18"/>
                </a:lnTo>
                <a:lnTo>
                  <a:pt x="18" y="18"/>
                </a:lnTo>
                <a:lnTo>
                  <a:pt x="18" y="18"/>
                </a:lnTo>
                <a:lnTo>
                  <a:pt x="18" y="18"/>
                </a:lnTo>
                <a:lnTo>
                  <a:pt x="18" y="18"/>
                </a:lnTo>
                <a:lnTo>
                  <a:pt x="19" y="19"/>
                </a:lnTo>
                <a:lnTo>
                  <a:pt x="19" y="19"/>
                </a:lnTo>
                <a:lnTo>
                  <a:pt x="20" y="19"/>
                </a:lnTo>
                <a:lnTo>
                  <a:pt x="20" y="19"/>
                </a:lnTo>
                <a:lnTo>
                  <a:pt x="20" y="19"/>
                </a:lnTo>
                <a:lnTo>
                  <a:pt x="20" y="2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98" name="Freeform 150"/>
          <p:cNvSpPr>
            <a:spLocks/>
          </p:cNvSpPr>
          <p:nvPr/>
        </p:nvSpPr>
        <p:spPr bwMode="auto">
          <a:xfrm>
            <a:off x="9520238" y="5829300"/>
            <a:ext cx="33337" cy="33338"/>
          </a:xfrm>
          <a:custGeom>
            <a:avLst/>
            <a:gdLst>
              <a:gd name="T0" fmla="*/ 21 w 21"/>
              <a:gd name="T1" fmla="*/ 0 h 21"/>
              <a:gd name="T2" fmla="*/ 20 w 21"/>
              <a:gd name="T3" fmla="*/ 1 h 21"/>
              <a:gd name="T4" fmla="*/ 20 w 21"/>
              <a:gd name="T5" fmla="*/ 3 h 21"/>
              <a:gd name="T6" fmla="*/ 18 w 21"/>
              <a:gd name="T7" fmla="*/ 8 h 21"/>
              <a:gd name="T8" fmla="*/ 17 w 21"/>
              <a:gd name="T9" fmla="*/ 11 h 21"/>
              <a:gd name="T10" fmla="*/ 17 w 21"/>
              <a:gd name="T11" fmla="*/ 11 h 21"/>
              <a:gd name="T12" fmla="*/ 17 w 21"/>
              <a:gd name="T13" fmla="*/ 11 h 21"/>
              <a:gd name="T14" fmla="*/ 17 w 21"/>
              <a:gd name="T15" fmla="*/ 11 h 21"/>
              <a:gd name="T16" fmla="*/ 17 w 21"/>
              <a:gd name="T17" fmla="*/ 12 h 21"/>
              <a:gd name="T18" fmla="*/ 17 w 21"/>
              <a:gd name="T19" fmla="*/ 12 h 21"/>
              <a:gd name="T20" fmla="*/ 17 w 21"/>
              <a:gd name="T21" fmla="*/ 12 h 21"/>
              <a:gd name="T22" fmla="*/ 17 w 21"/>
              <a:gd name="T23" fmla="*/ 13 h 21"/>
              <a:gd name="T24" fmla="*/ 17 w 21"/>
              <a:gd name="T25" fmla="*/ 13 h 21"/>
              <a:gd name="T26" fmla="*/ 17 w 21"/>
              <a:gd name="T27" fmla="*/ 13 h 21"/>
              <a:gd name="T28" fmla="*/ 17 w 21"/>
              <a:gd name="T29" fmla="*/ 13 h 21"/>
              <a:gd name="T30" fmla="*/ 17 w 21"/>
              <a:gd name="T31" fmla="*/ 13 h 21"/>
              <a:gd name="T32" fmla="*/ 17 w 21"/>
              <a:gd name="T33" fmla="*/ 13 h 21"/>
              <a:gd name="T34" fmla="*/ 17 w 21"/>
              <a:gd name="T35" fmla="*/ 13 h 21"/>
              <a:gd name="T36" fmla="*/ 17 w 21"/>
              <a:gd name="T37" fmla="*/ 13 h 21"/>
              <a:gd name="T38" fmla="*/ 17 w 21"/>
              <a:gd name="T39" fmla="*/ 13 h 21"/>
              <a:gd name="T40" fmla="*/ 17 w 21"/>
              <a:gd name="T41" fmla="*/ 13 h 21"/>
              <a:gd name="T42" fmla="*/ 17 w 21"/>
              <a:gd name="T43" fmla="*/ 13 h 21"/>
              <a:gd name="T44" fmla="*/ 17 w 21"/>
              <a:gd name="T45" fmla="*/ 13 h 21"/>
              <a:gd name="T46" fmla="*/ 16 w 21"/>
              <a:gd name="T47" fmla="*/ 13 h 21"/>
              <a:gd name="T48" fmla="*/ 16 w 21"/>
              <a:gd name="T49" fmla="*/ 14 h 21"/>
              <a:gd name="T50" fmla="*/ 16 w 21"/>
              <a:gd name="T51" fmla="*/ 14 h 21"/>
              <a:gd name="T52" fmla="*/ 16 w 21"/>
              <a:gd name="T53" fmla="*/ 14 h 21"/>
              <a:gd name="T54" fmla="*/ 16 w 21"/>
              <a:gd name="T55" fmla="*/ 14 h 21"/>
              <a:gd name="T56" fmla="*/ 16 w 21"/>
              <a:gd name="T57" fmla="*/ 14 h 21"/>
              <a:gd name="T58" fmla="*/ 14 w 21"/>
              <a:gd name="T59" fmla="*/ 16 h 21"/>
              <a:gd name="T60" fmla="*/ 12 w 21"/>
              <a:gd name="T61" fmla="*/ 17 h 21"/>
              <a:gd name="T62" fmla="*/ 12 w 21"/>
              <a:gd name="T63" fmla="*/ 17 h 21"/>
              <a:gd name="T64" fmla="*/ 12 w 21"/>
              <a:gd name="T65" fmla="*/ 17 h 21"/>
              <a:gd name="T66" fmla="*/ 12 w 21"/>
              <a:gd name="T67" fmla="*/ 17 h 21"/>
              <a:gd name="T68" fmla="*/ 12 w 21"/>
              <a:gd name="T69" fmla="*/ 17 h 21"/>
              <a:gd name="T70" fmla="*/ 11 w 21"/>
              <a:gd name="T71" fmla="*/ 17 h 21"/>
              <a:gd name="T72" fmla="*/ 10 w 21"/>
              <a:gd name="T73" fmla="*/ 18 h 21"/>
              <a:gd name="T74" fmla="*/ 9 w 21"/>
              <a:gd name="T75" fmla="*/ 18 h 21"/>
              <a:gd name="T76" fmla="*/ 9 w 21"/>
              <a:gd name="T77" fmla="*/ 18 h 21"/>
              <a:gd name="T78" fmla="*/ 9 w 21"/>
              <a:gd name="T79" fmla="*/ 18 h 21"/>
              <a:gd name="T80" fmla="*/ 9 w 21"/>
              <a:gd name="T81" fmla="*/ 18 h 21"/>
              <a:gd name="T82" fmla="*/ 7 w 21"/>
              <a:gd name="T83" fmla="*/ 19 h 21"/>
              <a:gd name="T84" fmla="*/ 6 w 21"/>
              <a:gd name="T85" fmla="*/ 19 h 21"/>
              <a:gd name="T86" fmla="*/ 3 w 21"/>
              <a:gd name="T87" fmla="*/ 20 h 21"/>
              <a:gd name="T88" fmla="*/ 0 w 21"/>
              <a:gd name="T8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" h="21">
                <a:moveTo>
                  <a:pt x="21" y="0"/>
                </a:moveTo>
                <a:lnTo>
                  <a:pt x="20" y="1"/>
                </a:lnTo>
                <a:lnTo>
                  <a:pt x="20" y="3"/>
                </a:lnTo>
                <a:lnTo>
                  <a:pt x="18" y="8"/>
                </a:lnTo>
                <a:lnTo>
                  <a:pt x="17" y="11"/>
                </a:lnTo>
                <a:lnTo>
                  <a:pt x="17" y="11"/>
                </a:lnTo>
                <a:lnTo>
                  <a:pt x="17" y="11"/>
                </a:lnTo>
                <a:lnTo>
                  <a:pt x="17" y="11"/>
                </a:lnTo>
                <a:lnTo>
                  <a:pt x="17" y="12"/>
                </a:lnTo>
                <a:lnTo>
                  <a:pt x="17" y="12"/>
                </a:lnTo>
                <a:lnTo>
                  <a:pt x="17" y="12"/>
                </a:lnTo>
                <a:lnTo>
                  <a:pt x="17" y="13"/>
                </a:lnTo>
                <a:lnTo>
                  <a:pt x="17" y="13"/>
                </a:lnTo>
                <a:lnTo>
                  <a:pt x="17" y="13"/>
                </a:lnTo>
                <a:lnTo>
                  <a:pt x="17" y="13"/>
                </a:lnTo>
                <a:lnTo>
                  <a:pt x="17" y="13"/>
                </a:lnTo>
                <a:lnTo>
                  <a:pt x="17" y="13"/>
                </a:lnTo>
                <a:lnTo>
                  <a:pt x="17" y="13"/>
                </a:lnTo>
                <a:lnTo>
                  <a:pt x="17" y="13"/>
                </a:lnTo>
                <a:lnTo>
                  <a:pt x="17" y="13"/>
                </a:lnTo>
                <a:lnTo>
                  <a:pt x="17" y="13"/>
                </a:lnTo>
                <a:lnTo>
                  <a:pt x="17" y="13"/>
                </a:lnTo>
                <a:lnTo>
                  <a:pt x="17" y="13"/>
                </a:lnTo>
                <a:lnTo>
                  <a:pt x="16" y="13"/>
                </a:lnTo>
                <a:lnTo>
                  <a:pt x="16" y="14"/>
                </a:lnTo>
                <a:lnTo>
                  <a:pt x="16" y="14"/>
                </a:lnTo>
                <a:lnTo>
                  <a:pt x="16" y="14"/>
                </a:lnTo>
                <a:lnTo>
                  <a:pt x="16" y="14"/>
                </a:lnTo>
                <a:lnTo>
                  <a:pt x="16" y="14"/>
                </a:lnTo>
                <a:lnTo>
                  <a:pt x="14" y="16"/>
                </a:lnTo>
                <a:lnTo>
                  <a:pt x="12" y="17"/>
                </a:lnTo>
                <a:lnTo>
                  <a:pt x="12" y="17"/>
                </a:lnTo>
                <a:lnTo>
                  <a:pt x="12" y="17"/>
                </a:lnTo>
                <a:lnTo>
                  <a:pt x="12" y="17"/>
                </a:lnTo>
                <a:lnTo>
                  <a:pt x="12" y="17"/>
                </a:lnTo>
                <a:lnTo>
                  <a:pt x="11" y="17"/>
                </a:lnTo>
                <a:lnTo>
                  <a:pt x="10" y="18"/>
                </a:lnTo>
                <a:lnTo>
                  <a:pt x="9" y="18"/>
                </a:lnTo>
                <a:lnTo>
                  <a:pt x="9" y="18"/>
                </a:lnTo>
                <a:lnTo>
                  <a:pt x="9" y="18"/>
                </a:lnTo>
                <a:lnTo>
                  <a:pt x="9" y="18"/>
                </a:lnTo>
                <a:lnTo>
                  <a:pt x="7" y="19"/>
                </a:lnTo>
                <a:lnTo>
                  <a:pt x="6" y="19"/>
                </a:lnTo>
                <a:lnTo>
                  <a:pt x="3" y="20"/>
                </a:lnTo>
                <a:lnTo>
                  <a:pt x="0" y="2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99" name="Freeform 151"/>
          <p:cNvSpPr>
            <a:spLocks/>
          </p:cNvSpPr>
          <p:nvPr/>
        </p:nvSpPr>
        <p:spPr bwMode="auto">
          <a:xfrm>
            <a:off x="9223375" y="5838825"/>
            <a:ext cx="17463" cy="15875"/>
          </a:xfrm>
          <a:custGeom>
            <a:avLst/>
            <a:gdLst>
              <a:gd name="T0" fmla="*/ 0 w 11"/>
              <a:gd name="T1" fmla="*/ 0 h 10"/>
              <a:gd name="T2" fmla="*/ 0 w 11"/>
              <a:gd name="T3" fmla="*/ 1 h 10"/>
              <a:gd name="T4" fmla="*/ 0 w 11"/>
              <a:gd name="T5" fmla="*/ 1 h 10"/>
              <a:gd name="T6" fmla="*/ 0 w 11"/>
              <a:gd name="T7" fmla="*/ 1 h 10"/>
              <a:gd name="T8" fmla="*/ 0 w 11"/>
              <a:gd name="T9" fmla="*/ 1 h 10"/>
              <a:gd name="T10" fmla="*/ 0 w 11"/>
              <a:gd name="T11" fmla="*/ 2 h 10"/>
              <a:gd name="T12" fmla="*/ 2 w 11"/>
              <a:gd name="T13" fmla="*/ 2 h 10"/>
              <a:gd name="T14" fmla="*/ 2 w 11"/>
              <a:gd name="T15" fmla="*/ 3 h 10"/>
              <a:gd name="T16" fmla="*/ 3 w 11"/>
              <a:gd name="T17" fmla="*/ 4 h 10"/>
              <a:gd name="T18" fmla="*/ 4 w 11"/>
              <a:gd name="T19" fmla="*/ 6 h 10"/>
              <a:gd name="T20" fmla="*/ 5 w 11"/>
              <a:gd name="T21" fmla="*/ 7 h 10"/>
              <a:gd name="T22" fmla="*/ 5 w 11"/>
              <a:gd name="T23" fmla="*/ 7 h 10"/>
              <a:gd name="T24" fmla="*/ 6 w 11"/>
              <a:gd name="T25" fmla="*/ 8 h 10"/>
              <a:gd name="T26" fmla="*/ 7 w 11"/>
              <a:gd name="T27" fmla="*/ 8 h 10"/>
              <a:gd name="T28" fmla="*/ 7 w 11"/>
              <a:gd name="T29" fmla="*/ 8 h 10"/>
              <a:gd name="T30" fmla="*/ 7 w 11"/>
              <a:gd name="T31" fmla="*/ 8 h 10"/>
              <a:gd name="T32" fmla="*/ 7 w 11"/>
              <a:gd name="T33" fmla="*/ 8 h 10"/>
              <a:gd name="T34" fmla="*/ 11 w 11"/>
              <a:gd name="T3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10">
                <a:moveTo>
                  <a:pt x="0" y="0"/>
                </a:move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2"/>
                </a:lnTo>
                <a:lnTo>
                  <a:pt x="2" y="2"/>
                </a:lnTo>
                <a:lnTo>
                  <a:pt x="2" y="3"/>
                </a:lnTo>
                <a:lnTo>
                  <a:pt x="3" y="4"/>
                </a:lnTo>
                <a:lnTo>
                  <a:pt x="4" y="6"/>
                </a:lnTo>
                <a:lnTo>
                  <a:pt x="5" y="7"/>
                </a:lnTo>
                <a:lnTo>
                  <a:pt x="5" y="7"/>
                </a:lnTo>
                <a:lnTo>
                  <a:pt x="6" y="8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11" y="1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00" name="Freeform 152"/>
          <p:cNvSpPr>
            <a:spLocks/>
          </p:cNvSpPr>
          <p:nvPr/>
        </p:nvSpPr>
        <p:spPr bwMode="auto">
          <a:xfrm>
            <a:off x="9528175" y="5830888"/>
            <a:ext cx="22225" cy="15875"/>
          </a:xfrm>
          <a:custGeom>
            <a:avLst/>
            <a:gdLst>
              <a:gd name="T0" fmla="*/ 14 w 14"/>
              <a:gd name="T1" fmla="*/ 0 h 10"/>
              <a:gd name="T2" fmla="*/ 14 w 14"/>
              <a:gd name="T3" fmla="*/ 0 h 10"/>
              <a:gd name="T4" fmla="*/ 14 w 14"/>
              <a:gd name="T5" fmla="*/ 0 h 10"/>
              <a:gd name="T6" fmla="*/ 14 w 14"/>
              <a:gd name="T7" fmla="*/ 0 h 10"/>
              <a:gd name="T8" fmla="*/ 14 w 14"/>
              <a:gd name="T9" fmla="*/ 0 h 10"/>
              <a:gd name="T10" fmla="*/ 12 w 14"/>
              <a:gd name="T11" fmla="*/ 1 h 10"/>
              <a:gd name="T12" fmla="*/ 6 w 14"/>
              <a:gd name="T13" fmla="*/ 5 h 10"/>
              <a:gd name="T14" fmla="*/ 6 w 14"/>
              <a:gd name="T15" fmla="*/ 5 h 10"/>
              <a:gd name="T16" fmla="*/ 6 w 14"/>
              <a:gd name="T17" fmla="*/ 5 h 10"/>
              <a:gd name="T18" fmla="*/ 6 w 14"/>
              <a:gd name="T19" fmla="*/ 5 h 10"/>
              <a:gd name="T20" fmla="*/ 6 w 14"/>
              <a:gd name="T21" fmla="*/ 5 h 10"/>
              <a:gd name="T22" fmla="*/ 4 w 14"/>
              <a:gd name="T23" fmla="*/ 5 h 10"/>
              <a:gd name="T24" fmla="*/ 3 w 14"/>
              <a:gd name="T25" fmla="*/ 6 h 10"/>
              <a:gd name="T26" fmla="*/ 3 w 14"/>
              <a:gd name="T27" fmla="*/ 6 h 10"/>
              <a:gd name="T28" fmla="*/ 3 w 14"/>
              <a:gd name="T29" fmla="*/ 6 h 10"/>
              <a:gd name="T30" fmla="*/ 3 w 14"/>
              <a:gd name="T31" fmla="*/ 6 h 10"/>
              <a:gd name="T32" fmla="*/ 2 w 14"/>
              <a:gd name="T33" fmla="*/ 6 h 10"/>
              <a:gd name="T34" fmla="*/ 2 w 14"/>
              <a:gd name="T35" fmla="*/ 6 h 10"/>
              <a:gd name="T36" fmla="*/ 2 w 14"/>
              <a:gd name="T37" fmla="*/ 6 h 10"/>
              <a:gd name="T38" fmla="*/ 2 w 14"/>
              <a:gd name="T39" fmla="*/ 7 h 10"/>
              <a:gd name="T40" fmla="*/ 2 w 14"/>
              <a:gd name="T41" fmla="*/ 7 h 10"/>
              <a:gd name="T42" fmla="*/ 0 w 14"/>
              <a:gd name="T4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" h="10">
                <a:moveTo>
                  <a:pt x="14" y="0"/>
                </a:moveTo>
                <a:lnTo>
                  <a:pt x="14" y="0"/>
                </a:lnTo>
                <a:lnTo>
                  <a:pt x="14" y="0"/>
                </a:lnTo>
                <a:lnTo>
                  <a:pt x="14" y="0"/>
                </a:lnTo>
                <a:lnTo>
                  <a:pt x="14" y="0"/>
                </a:lnTo>
                <a:lnTo>
                  <a:pt x="12" y="1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4" y="5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7"/>
                </a:lnTo>
                <a:lnTo>
                  <a:pt x="2" y="7"/>
                </a:lnTo>
                <a:lnTo>
                  <a:pt x="0" y="1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01" name="Freeform 153"/>
          <p:cNvSpPr>
            <a:spLocks/>
          </p:cNvSpPr>
          <p:nvPr/>
        </p:nvSpPr>
        <p:spPr bwMode="auto">
          <a:xfrm>
            <a:off x="9191625" y="5843588"/>
            <a:ext cx="23813" cy="6350"/>
          </a:xfrm>
          <a:custGeom>
            <a:avLst/>
            <a:gdLst>
              <a:gd name="T0" fmla="*/ 0 w 15"/>
              <a:gd name="T1" fmla="*/ 0 h 4"/>
              <a:gd name="T2" fmla="*/ 0 w 15"/>
              <a:gd name="T3" fmla="*/ 0 h 4"/>
              <a:gd name="T4" fmla="*/ 1 w 15"/>
              <a:gd name="T5" fmla="*/ 0 h 4"/>
              <a:gd name="T6" fmla="*/ 1 w 15"/>
              <a:gd name="T7" fmla="*/ 0 h 4"/>
              <a:gd name="T8" fmla="*/ 1 w 15"/>
              <a:gd name="T9" fmla="*/ 0 h 4"/>
              <a:gd name="T10" fmla="*/ 11 w 15"/>
              <a:gd name="T11" fmla="*/ 1 h 4"/>
              <a:gd name="T12" fmla="*/ 13 w 15"/>
              <a:gd name="T13" fmla="*/ 2 h 4"/>
              <a:gd name="T14" fmla="*/ 13 w 15"/>
              <a:gd name="T15" fmla="*/ 2 h 4"/>
              <a:gd name="T16" fmla="*/ 13 w 15"/>
              <a:gd name="T17" fmla="*/ 2 h 4"/>
              <a:gd name="T18" fmla="*/ 13 w 15"/>
              <a:gd name="T19" fmla="*/ 2 h 4"/>
              <a:gd name="T20" fmla="*/ 13 w 15"/>
              <a:gd name="T21" fmla="*/ 2 h 4"/>
              <a:gd name="T22" fmla="*/ 13 w 15"/>
              <a:gd name="T23" fmla="*/ 2 h 4"/>
              <a:gd name="T24" fmla="*/ 13 w 15"/>
              <a:gd name="T25" fmla="*/ 2 h 4"/>
              <a:gd name="T26" fmla="*/ 13 w 15"/>
              <a:gd name="T27" fmla="*/ 2 h 4"/>
              <a:gd name="T28" fmla="*/ 13 w 15"/>
              <a:gd name="T29" fmla="*/ 2 h 4"/>
              <a:gd name="T30" fmla="*/ 15 w 15"/>
              <a:gd name="T3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4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1" y="1"/>
                </a:lnTo>
                <a:lnTo>
                  <a:pt x="13" y="2"/>
                </a:lnTo>
                <a:lnTo>
                  <a:pt x="13" y="2"/>
                </a:lnTo>
                <a:lnTo>
                  <a:pt x="13" y="2"/>
                </a:lnTo>
                <a:lnTo>
                  <a:pt x="13" y="2"/>
                </a:lnTo>
                <a:lnTo>
                  <a:pt x="13" y="2"/>
                </a:lnTo>
                <a:lnTo>
                  <a:pt x="13" y="2"/>
                </a:lnTo>
                <a:lnTo>
                  <a:pt x="13" y="2"/>
                </a:lnTo>
                <a:lnTo>
                  <a:pt x="13" y="2"/>
                </a:lnTo>
                <a:lnTo>
                  <a:pt x="13" y="2"/>
                </a:lnTo>
                <a:lnTo>
                  <a:pt x="15" y="4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02" name="Freeform 154"/>
          <p:cNvSpPr>
            <a:spLocks/>
          </p:cNvSpPr>
          <p:nvPr/>
        </p:nvSpPr>
        <p:spPr bwMode="auto">
          <a:xfrm>
            <a:off x="9193213" y="5845175"/>
            <a:ext cx="47625" cy="20638"/>
          </a:xfrm>
          <a:custGeom>
            <a:avLst/>
            <a:gdLst>
              <a:gd name="T0" fmla="*/ 0 w 30"/>
              <a:gd name="T1" fmla="*/ 0 h 13"/>
              <a:gd name="T2" fmla="*/ 0 w 30"/>
              <a:gd name="T3" fmla="*/ 1 h 13"/>
              <a:gd name="T4" fmla="*/ 1 w 30"/>
              <a:gd name="T5" fmla="*/ 4 h 13"/>
              <a:gd name="T6" fmla="*/ 1 w 30"/>
              <a:gd name="T7" fmla="*/ 4 h 13"/>
              <a:gd name="T8" fmla="*/ 1 w 30"/>
              <a:gd name="T9" fmla="*/ 4 h 13"/>
              <a:gd name="T10" fmla="*/ 1 w 30"/>
              <a:gd name="T11" fmla="*/ 4 h 13"/>
              <a:gd name="T12" fmla="*/ 1 w 30"/>
              <a:gd name="T13" fmla="*/ 4 h 13"/>
              <a:gd name="T14" fmla="*/ 5 w 30"/>
              <a:gd name="T15" fmla="*/ 7 h 13"/>
              <a:gd name="T16" fmla="*/ 5 w 30"/>
              <a:gd name="T17" fmla="*/ 7 h 13"/>
              <a:gd name="T18" fmla="*/ 5 w 30"/>
              <a:gd name="T19" fmla="*/ 7 h 13"/>
              <a:gd name="T20" fmla="*/ 5 w 30"/>
              <a:gd name="T21" fmla="*/ 7 h 13"/>
              <a:gd name="T22" fmla="*/ 6 w 30"/>
              <a:gd name="T23" fmla="*/ 7 h 13"/>
              <a:gd name="T24" fmla="*/ 6 w 30"/>
              <a:gd name="T25" fmla="*/ 7 h 13"/>
              <a:gd name="T26" fmla="*/ 12 w 30"/>
              <a:gd name="T27" fmla="*/ 9 h 13"/>
              <a:gd name="T28" fmla="*/ 12 w 30"/>
              <a:gd name="T29" fmla="*/ 9 h 13"/>
              <a:gd name="T30" fmla="*/ 13 w 30"/>
              <a:gd name="T31" fmla="*/ 10 h 13"/>
              <a:gd name="T32" fmla="*/ 14 w 30"/>
              <a:gd name="T33" fmla="*/ 10 h 13"/>
              <a:gd name="T34" fmla="*/ 14 w 30"/>
              <a:gd name="T35" fmla="*/ 10 h 13"/>
              <a:gd name="T36" fmla="*/ 14 w 30"/>
              <a:gd name="T37" fmla="*/ 10 h 13"/>
              <a:gd name="T38" fmla="*/ 14 w 30"/>
              <a:gd name="T39" fmla="*/ 10 h 13"/>
              <a:gd name="T40" fmla="*/ 15 w 30"/>
              <a:gd name="T41" fmla="*/ 10 h 13"/>
              <a:gd name="T42" fmla="*/ 16 w 30"/>
              <a:gd name="T43" fmla="*/ 10 h 13"/>
              <a:gd name="T44" fmla="*/ 22 w 30"/>
              <a:gd name="T45" fmla="*/ 10 h 13"/>
              <a:gd name="T46" fmla="*/ 24 w 30"/>
              <a:gd name="T47" fmla="*/ 11 h 13"/>
              <a:gd name="T48" fmla="*/ 25 w 30"/>
              <a:gd name="T49" fmla="*/ 12 h 13"/>
              <a:gd name="T50" fmla="*/ 26 w 30"/>
              <a:gd name="T51" fmla="*/ 12 h 13"/>
              <a:gd name="T52" fmla="*/ 26 w 30"/>
              <a:gd name="T53" fmla="*/ 12 h 13"/>
              <a:gd name="T54" fmla="*/ 26 w 30"/>
              <a:gd name="T55" fmla="*/ 12 h 13"/>
              <a:gd name="T56" fmla="*/ 26 w 30"/>
              <a:gd name="T57" fmla="*/ 12 h 13"/>
              <a:gd name="T58" fmla="*/ 26 w 30"/>
              <a:gd name="T59" fmla="*/ 12 h 13"/>
              <a:gd name="T60" fmla="*/ 27 w 30"/>
              <a:gd name="T61" fmla="*/ 13 h 13"/>
              <a:gd name="T62" fmla="*/ 27 w 30"/>
              <a:gd name="T63" fmla="*/ 13 h 13"/>
              <a:gd name="T64" fmla="*/ 27 w 30"/>
              <a:gd name="T65" fmla="*/ 13 h 13"/>
              <a:gd name="T66" fmla="*/ 27 w 30"/>
              <a:gd name="T67" fmla="*/ 13 h 13"/>
              <a:gd name="T68" fmla="*/ 27 w 30"/>
              <a:gd name="T69" fmla="*/ 13 h 13"/>
              <a:gd name="T70" fmla="*/ 30 w 30"/>
              <a:gd name="T7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0" h="13">
                <a:moveTo>
                  <a:pt x="0" y="0"/>
                </a:moveTo>
                <a:lnTo>
                  <a:pt x="0" y="1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5" y="7"/>
                </a:lnTo>
                <a:lnTo>
                  <a:pt x="5" y="7"/>
                </a:lnTo>
                <a:lnTo>
                  <a:pt x="5" y="7"/>
                </a:lnTo>
                <a:lnTo>
                  <a:pt x="5" y="7"/>
                </a:lnTo>
                <a:lnTo>
                  <a:pt x="6" y="7"/>
                </a:lnTo>
                <a:lnTo>
                  <a:pt x="6" y="7"/>
                </a:lnTo>
                <a:lnTo>
                  <a:pt x="12" y="9"/>
                </a:lnTo>
                <a:lnTo>
                  <a:pt x="12" y="9"/>
                </a:lnTo>
                <a:lnTo>
                  <a:pt x="13" y="10"/>
                </a:lnTo>
                <a:lnTo>
                  <a:pt x="14" y="10"/>
                </a:lnTo>
                <a:lnTo>
                  <a:pt x="14" y="10"/>
                </a:lnTo>
                <a:lnTo>
                  <a:pt x="14" y="10"/>
                </a:lnTo>
                <a:lnTo>
                  <a:pt x="14" y="10"/>
                </a:lnTo>
                <a:lnTo>
                  <a:pt x="15" y="10"/>
                </a:lnTo>
                <a:lnTo>
                  <a:pt x="16" y="10"/>
                </a:lnTo>
                <a:lnTo>
                  <a:pt x="22" y="10"/>
                </a:lnTo>
                <a:lnTo>
                  <a:pt x="24" y="11"/>
                </a:lnTo>
                <a:lnTo>
                  <a:pt x="25" y="12"/>
                </a:lnTo>
                <a:lnTo>
                  <a:pt x="26" y="12"/>
                </a:lnTo>
                <a:lnTo>
                  <a:pt x="26" y="12"/>
                </a:lnTo>
                <a:lnTo>
                  <a:pt x="26" y="12"/>
                </a:lnTo>
                <a:lnTo>
                  <a:pt x="26" y="12"/>
                </a:lnTo>
                <a:lnTo>
                  <a:pt x="26" y="12"/>
                </a:lnTo>
                <a:lnTo>
                  <a:pt x="27" y="13"/>
                </a:lnTo>
                <a:lnTo>
                  <a:pt x="27" y="13"/>
                </a:lnTo>
                <a:lnTo>
                  <a:pt x="27" y="13"/>
                </a:lnTo>
                <a:lnTo>
                  <a:pt x="27" y="13"/>
                </a:lnTo>
                <a:lnTo>
                  <a:pt x="27" y="13"/>
                </a:lnTo>
                <a:lnTo>
                  <a:pt x="30" y="13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03" name="Freeform 155"/>
          <p:cNvSpPr>
            <a:spLocks/>
          </p:cNvSpPr>
          <p:nvPr/>
        </p:nvSpPr>
        <p:spPr bwMode="auto">
          <a:xfrm>
            <a:off x="9528175" y="5838825"/>
            <a:ext cx="17463" cy="14288"/>
          </a:xfrm>
          <a:custGeom>
            <a:avLst/>
            <a:gdLst>
              <a:gd name="T0" fmla="*/ 11 w 11"/>
              <a:gd name="T1" fmla="*/ 0 h 9"/>
              <a:gd name="T2" fmla="*/ 10 w 11"/>
              <a:gd name="T3" fmla="*/ 1 h 9"/>
              <a:gd name="T4" fmla="*/ 10 w 11"/>
              <a:gd name="T5" fmla="*/ 1 h 9"/>
              <a:gd name="T6" fmla="*/ 10 w 11"/>
              <a:gd name="T7" fmla="*/ 2 h 9"/>
              <a:gd name="T8" fmla="*/ 9 w 11"/>
              <a:gd name="T9" fmla="*/ 2 h 9"/>
              <a:gd name="T10" fmla="*/ 8 w 11"/>
              <a:gd name="T11" fmla="*/ 3 h 9"/>
              <a:gd name="T12" fmla="*/ 7 w 11"/>
              <a:gd name="T13" fmla="*/ 4 h 9"/>
              <a:gd name="T14" fmla="*/ 6 w 11"/>
              <a:gd name="T15" fmla="*/ 5 h 9"/>
              <a:gd name="T16" fmla="*/ 5 w 11"/>
              <a:gd name="T17" fmla="*/ 6 h 9"/>
              <a:gd name="T18" fmla="*/ 4 w 11"/>
              <a:gd name="T19" fmla="*/ 7 h 9"/>
              <a:gd name="T20" fmla="*/ 4 w 11"/>
              <a:gd name="T21" fmla="*/ 8 h 9"/>
              <a:gd name="T22" fmla="*/ 3 w 11"/>
              <a:gd name="T23" fmla="*/ 8 h 9"/>
              <a:gd name="T24" fmla="*/ 2 w 11"/>
              <a:gd name="T25" fmla="*/ 9 h 9"/>
              <a:gd name="T26" fmla="*/ 2 w 11"/>
              <a:gd name="T27" fmla="*/ 9 h 9"/>
              <a:gd name="T28" fmla="*/ 2 w 11"/>
              <a:gd name="T29" fmla="*/ 9 h 9"/>
              <a:gd name="T30" fmla="*/ 1 w 11"/>
              <a:gd name="T31" fmla="*/ 9 h 9"/>
              <a:gd name="T32" fmla="*/ 1 w 11"/>
              <a:gd name="T33" fmla="*/ 9 h 9"/>
              <a:gd name="T34" fmla="*/ 0 w 11"/>
              <a:gd name="T3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9">
                <a:moveTo>
                  <a:pt x="11" y="0"/>
                </a:moveTo>
                <a:lnTo>
                  <a:pt x="10" y="1"/>
                </a:lnTo>
                <a:lnTo>
                  <a:pt x="10" y="1"/>
                </a:lnTo>
                <a:lnTo>
                  <a:pt x="10" y="2"/>
                </a:lnTo>
                <a:lnTo>
                  <a:pt x="9" y="2"/>
                </a:lnTo>
                <a:lnTo>
                  <a:pt x="8" y="3"/>
                </a:lnTo>
                <a:lnTo>
                  <a:pt x="7" y="4"/>
                </a:lnTo>
                <a:lnTo>
                  <a:pt x="6" y="5"/>
                </a:lnTo>
                <a:lnTo>
                  <a:pt x="5" y="6"/>
                </a:lnTo>
                <a:lnTo>
                  <a:pt x="4" y="7"/>
                </a:lnTo>
                <a:lnTo>
                  <a:pt x="4" y="8"/>
                </a:lnTo>
                <a:lnTo>
                  <a:pt x="3" y="8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1" y="9"/>
                </a:lnTo>
                <a:lnTo>
                  <a:pt x="1" y="9"/>
                </a:lnTo>
                <a:lnTo>
                  <a:pt x="0" y="9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04" name="Freeform 156"/>
          <p:cNvSpPr>
            <a:spLocks/>
          </p:cNvSpPr>
          <p:nvPr/>
        </p:nvSpPr>
        <p:spPr bwMode="auto">
          <a:xfrm>
            <a:off x="9202738" y="5851525"/>
            <a:ext cx="20637" cy="4763"/>
          </a:xfrm>
          <a:custGeom>
            <a:avLst/>
            <a:gdLst>
              <a:gd name="T0" fmla="*/ 0 w 13"/>
              <a:gd name="T1" fmla="*/ 0 h 3"/>
              <a:gd name="T2" fmla="*/ 2 w 13"/>
              <a:gd name="T3" fmla="*/ 1 h 3"/>
              <a:gd name="T4" fmla="*/ 6 w 13"/>
              <a:gd name="T5" fmla="*/ 1 h 3"/>
              <a:gd name="T6" fmla="*/ 6 w 13"/>
              <a:gd name="T7" fmla="*/ 1 h 3"/>
              <a:gd name="T8" fmla="*/ 6 w 13"/>
              <a:gd name="T9" fmla="*/ 1 h 3"/>
              <a:gd name="T10" fmla="*/ 6 w 13"/>
              <a:gd name="T11" fmla="*/ 1 h 3"/>
              <a:gd name="T12" fmla="*/ 6 w 13"/>
              <a:gd name="T13" fmla="*/ 1 h 3"/>
              <a:gd name="T14" fmla="*/ 6 w 13"/>
              <a:gd name="T15" fmla="*/ 1 h 3"/>
              <a:gd name="T16" fmla="*/ 7 w 13"/>
              <a:gd name="T17" fmla="*/ 2 h 3"/>
              <a:gd name="T18" fmla="*/ 8 w 13"/>
              <a:gd name="T19" fmla="*/ 2 h 3"/>
              <a:gd name="T20" fmla="*/ 13 w 13"/>
              <a:gd name="T2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3">
                <a:moveTo>
                  <a:pt x="0" y="0"/>
                </a:moveTo>
                <a:lnTo>
                  <a:pt x="2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7" y="2"/>
                </a:lnTo>
                <a:lnTo>
                  <a:pt x="8" y="2"/>
                </a:lnTo>
                <a:lnTo>
                  <a:pt x="13" y="3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05" name="Freeform 157"/>
          <p:cNvSpPr>
            <a:spLocks/>
          </p:cNvSpPr>
          <p:nvPr/>
        </p:nvSpPr>
        <p:spPr bwMode="auto">
          <a:xfrm>
            <a:off x="9245600" y="5851525"/>
            <a:ext cx="22225" cy="9525"/>
          </a:xfrm>
          <a:custGeom>
            <a:avLst/>
            <a:gdLst>
              <a:gd name="T0" fmla="*/ 0 w 14"/>
              <a:gd name="T1" fmla="*/ 0 h 6"/>
              <a:gd name="T2" fmla="*/ 0 w 14"/>
              <a:gd name="T3" fmla="*/ 0 h 6"/>
              <a:gd name="T4" fmla="*/ 0 w 14"/>
              <a:gd name="T5" fmla="*/ 0 h 6"/>
              <a:gd name="T6" fmla="*/ 0 w 14"/>
              <a:gd name="T7" fmla="*/ 0 h 6"/>
              <a:gd name="T8" fmla="*/ 0 w 14"/>
              <a:gd name="T9" fmla="*/ 0 h 6"/>
              <a:gd name="T10" fmla="*/ 3 w 14"/>
              <a:gd name="T11" fmla="*/ 1 h 6"/>
              <a:gd name="T12" fmla="*/ 5 w 14"/>
              <a:gd name="T13" fmla="*/ 1 h 6"/>
              <a:gd name="T14" fmla="*/ 6 w 14"/>
              <a:gd name="T15" fmla="*/ 1 h 6"/>
              <a:gd name="T16" fmla="*/ 8 w 14"/>
              <a:gd name="T17" fmla="*/ 2 h 6"/>
              <a:gd name="T18" fmla="*/ 10 w 14"/>
              <a:gd name="T19" fmla="*/ 3 h 6"/>
              <a:gd name="T20" fmla="*/ 10 w 14"/>
              <a:gd name="T21" fmla="*/ 3 h 6"/>
              <a:gd name="T22" fmla="*/ 10 w 14"/>
              <a:gd name="T23" fmla="*/ 3 h 6"/>
              <a:gd name="T24" fmla="*/ 10 w 14"/>
              <a:gd name="T25" fmla="*/ 3 h 6"/>
              <a:gd name="T26" fmla="*/ 10 w 14"/>
              <a:gd name="T27" fmla="*/ 3 h 6"/>
              <a:gd name="T28" fmla="*/ 11 w 14"/>
              <a:gd name="T29" fmla="*/ 3 h 6"/>
              <a:gd name="T30" fmla="*/ 11 w 14"/>
              <a:gd name="T31" fmla="*/ 3 h 6"/>
              <a:gd name="T32" fmla="*/ 12 w 14"/>
              <a:gd name="T33" fmla="*/ 3 h 6"/>
              <a:gd name="T34" fmla="*/ 12 w 14"/>
              <a:gd name="T35" fmla="*/ 3 h 6"/>
              <a:gd name="T36" fmla="*/ 12 w 14"/>
              <a:gd name="T37" fmla="*/ 3 h 6"/>
              <a:gd name="T38" fmla="*/ 12 w 14"/>
              <a:gd name="T39" fmla="*/ 3 h 6"/>
              <a:gd name="T40" fmla="*/ 12 w 14"/>
              <a:gd name="T41" fmla="*/ 3 h 6"/>
              <a:gd name="T42" fmla="*/ 12 w 14"/>
              <a:gd name="T43" fmla="*/ 4 h 6"/>
              <a:gd name="T44" fmla="*/ 12 w 14"/>
              <a:gd name="T45" fmla="*/ 4 h 6"/>
              <a:gd name="T46" fmla="*/ 14 w 14"/>
              <a:gd name="T4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3" y="1"/>
                </a:lnTo>
                <a:lnTo>
                  <a:pt x="5" y="1"/>
                </a:lnTo>
                <a:lnTo>
                  <a:pt x="6" y="1"/>
                </a:lnTo>
                <a:lnTo>
                  <a:pt x="8" y="2"/>
                </a:lnTo>
                <a:lnTo>
                  <a:pt x="10" y="3"/>
                </a:lnTo>
                <a:lnTo>
                  <a:pt x="10" y="3"/>
                </a:lnTo>
                <a:lnTo>
                  <a:pt x="10" y="3"/>
                </a:lnTo>
                <a:lnTo>
                  <a:pt x="10" y="3"/>
                </a:lnTo>
                <a:lnTo>
                  <a:pt x="10" y="3"/>
                </a:lnTo>
                <a:lnTo>
                  <a:pt x="11" y="3"/>
                </a:lnTo>
                <a:lnTo>
                  <a:pt x="11" y="3"/>
                </a:lnTo>
                <a:lnTo>
                  <a:pt x="12" y="3"/>
                </a:lnTo>
                <a:lnTo>
                  <a:pt x="12" y="3"/>
                </a:lnTo>
                <a:lnTo>
                  <a:pt x="12" y="3"/>
                </a:lnTo>
                <a:lnTo>
                  <a:pt x="12" y="3"/>
                </a:lnTo>
                <a:lnTo>
                  <a:pt x="12" y="3"/>
                </a:lnTo>
                <a:lnTo>
                  <a:pt x="12" y="4"/>
                </a:lnTo>
                <a:lnTo>
                  <a:pt x="12" y="4"/>
                </a:lnTo>
                <a:lnTo>
                  <a:pt x="14" y="6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06" name="Freeform 158"/>
          <p:cNvSpPr>
            <a:spLocks/>
          </p:cNvSpPr>
          <p:nvPr/>
        </p:nvSpPr>
        <p:spPr bwMode="auto">
          <a:xfrm>
            <a:off x="9245600" y="5853113"/>
            <a:ext cx="6350" cy="11112"/>
          </a:xfrm>
          <a:custGeom>
            <a:avLst/>
            <a:gdLst>
              <a:gd name="T0" fmla="*/ 0 w 4"/>
              <a:gd name="T1" fmla="*/ 0 h 7"/>
              <a:gd name="T2" fmla="*/ 0 w 4"/>
              <a:gd name="T3" fmla="*/ 1 h 7"/>
              <a:gd name="T4" fmla="*/ 4 w 4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0" y="0"/>
                </a:moveTo>
                <a:lnTo>
                  <a:pt x="0" y="1"/>
                </a:lnTo>
                <a:lnTo>
                  <a:pt x="4" y="7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07" name="Freeform 159"/>
          <p:cNvSpPr>
            <a:spLocks/>
          </p:cNvSpPr>
          <p:nvPr/>
        </p:nvSpPr>
        <p:spPr bwMode="auto">
          <a:xfrm>
            <a:off x="9551988" y="5843588"/>
            <a:ext cx="20637" cy="6350"/>
          </a:xfrm>
          <a:custGeom>
            <a:avLst/>
            <a:gdLst>
              <a:gd name="T0" fmla="*/ 13 w 13"/>
              <a:gd name="T1" fmla="*/ 0 h 4"/>
              <a:gd name="T2" fmla="*/ 1 w 13"/>
              <a:gd name="T3" fmla="*/ 2 h 4"/>
              <a:gd name="T4" fmla="*/ 1 w 13"/>
              <a:gd name="T5" fmla="*/ 2 h 4"/>
              <a:gd name="T6" fmla="*/ 1 w 13"/>
              <a:gd name="T7" fmla="*/ 2 h 4"/>
              <a:gd name="T8" fmla="*/ 1 w 13"/>
              <a:gd name="T9" fmla="*/ 2 h 4"/>
              <a:gd name="T10" fmla="*/ 1 w 13"/>
              <a:gd name="T11" fmla="*/ 2 h 4"/>
              <a:gd name="T12" fmla="*/ 0 w 13"/>
              <a:gd name="T1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4">
                <a:moveTo>
                  <a:pt x="13" y="0"/>
                </a:move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0" y="4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08" name="Freeform 160"/>
          <p:cNvSpPr>
            <a:spLocks/>
          </p:cNvSpPr>
          <p:nvPr/>
        </p:nvSpPr>
        <p:spPr bwMode="auto">
          <a:xfrm>
            <a:off x="9528175" y="5845175"/>
            <a:ext cx="44450" cy="20638"/>
          </a:xfrm>
          <a:custGeom>
            <a:avLst/>
            <a:gdLst>
              <a:gd name="T0" fmla="*/ 28 w 28"/>
              <a:gd name="T1" fmla="*/ 0 h 13"/>
              <a:gd name="T2" fmla="*/ 28 w 28"/>
              <a:gd name="T3" fmla="*/ 0 h 13"/>
              <a:gd name="T4" fmla="*/ 28 w 28"/>
              <a:gd name="T5" fmla="*/ 0 h 13"/>
              <a:gd name="T6" fmla="*/ 28 w 28"/>
              <a:gd name="T7" fmla="*/ 0 h 13"/>
              <a:gd name="T8" fmla="*/ 28 w 28"/>
              <a:gd name="T9" fmla="*/ 0 h 13"/>
              <a:gd name="T10" fmla="*/ 28 w 28"/>
              <a:gd name="T11" fmla="*/ 2 h 13"/>
              <a:gd name="T12" fmla="*/ 24 w 28"/>
              <a:gd name="T13" fmla="*/ 7 h 13"/>
              <a:gd name="T14" fmla="*/ 22 w 28"/>
              <a:gd name="T15" fmla="*/ 7 h 13"/>
              <a:gd name="T16" fmla="*/ 19 w 28"/>
              <a:gd name="T17" fmla="*/ 8 h 13"/>
              <a:gd name="T18" fmla="*/ 16 w 28"/>
              <a:gd name="T19" fmla="*/ 9 h 13"/>
              <a:gd name="T20" fmla="*/ 13 w 28"/>
              <a:gd name="T21" fmla="*/ 10 h 13"/>
              <a:gd name="T22" fmla="*/ 11 w 28"/>
              <a:gd name="T23" fmla="*/ 10 h 13"/>
              <a:gd name="T24" fmla="*/ 10 w 28"/>
              <a:gd name="T25" fmla="*/ 10 h 13"/>
              <a:gd name="T26" fmla="*/ 8 w 28"/>
              <a:gd name="T27" fmla="*/ 10 h 13"/>
              <a:gd name="T28" fmla="*/ 6 w 28"/>
              <a:gd name="T29" fmla="*/ 10 h 13"/>
              <a:gd name="T30" fmla="*/ 5 w 28"/>
              <a:gd name="T31" fmla="*/ 11 h 13"/>
              <a:gd name="T32" fmla="*/ 3 w 28"/>
              <a:gd name="T33" fmla="*/ 12 h 13"/>
              <a:gd name="T34" fmla="*/ 1 w 28"/>
              <a:gd name="T35" fmla="*/ 12 h 13"/>
              <a:gd name="T36" fmla="*/ 0 w 28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" h="13">
                <a:moveTo>
                  <a:pt x="28" y="0"/>
                </a:moveTo>
                <a:lnTo>
                  <a:pt x="28" y="0"/>
                </a:lnTo>
                <a:lnTo>
                  <a:pt x="28" y="0"/>
                </a:lnTo>
                <a:lnTo>
                  <a:pt x="28" y="0"/>
                </a:lnTo>
                <a:lnTo>
                  <a:pt x="28" y="0"/>
                </a:lnTo>
                <a:lnTo>
                  <a:pt x="28" y="2"/>
                </a:lnTo>
                <a:lnTo>
                  <a:pt x="24" y="7"/>
                </a:lnTo>
                <a:lnTo>
                  <a:pt x="22" y="7"/>
                </a:lnTo>
                <a:lnTo>
                  <a:pt x="19" y="8"/>
                </a:lnTo>
                <a:lnTo>
                  <a:pt x="16" y="9"/>
                </a:lnTo>
                <a:lnTo>
                  <a:pt x="13" y="10"/>
                </a:lnTo>
                <a:lnTo>
                  <a:pt x="11" y="10"/>
                </a:lnTo>
                <a:lnTo>
                  <a:pt x="10" y="10"/>
                </a:lnTo>
                <a:lnTo>
                  <a:pt x="8" y="10"/>
                </a:lnTo>
                <a:lnTo>
                  <a:pt x="6" y="10"/>
                </a:lnTo>
                <a:lnTo>
                  <a:pt x="5" y="11"/>
                </a:lnTo>
                <a:lnTo>
                  <a:pt x="3" y="12"/>
                </a:lnTo>
                <a:lnTo>
                  <a:pt x="1" y="12"/>
                </a:lnTo>
                <a:lnTo>
                  <a:pt x="0" y="13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09" name="Freeform 161"/>
          <p:cNvSpPr>
            <a:spLocks/>
          </p:cNvSpPr>
          <p:nvPr/>
        </p:nvSpPr>
        <p:spPr bwMode="auto">
          <a:xfrm>
            <a:off x="9513888" y="5851525"/>
            <a:ext cx="6350" cy="12700"/>
          </a:xfrm>
          <a:custGeom>
            <a:avLst/>
            <a:gdLst>
              <a:gd name="T0" fmla="*/ 4 w 4"/>
              <a:gd name="T1" fmla="*/ 0 h 8"/>
              <a:gd name="T2" fmla="*/ 4 w 4"/>
              <a:gd name="T3" fmla="*/ 0 h 8"/>
              <a:gd name="T4" fmla="*/ 4 w 4"/>
              <a:gd name="T5" fmla="*/ 0 h 8"/>
              <a:gd name="T6" fmla="*/ 4 w 4"/>
              <a:gd name="T7" fmla="*/ 0 h 8"/>
              <a:gd name="T8" fmla="*/ 4 w 4"/>
              <a:gd name="T9" fmla="*/ 0 h 8"/>
              <a:gd name="T10" fmla="*/ 4 w 4"/>
              <a:gd name="T11" fmla="*/ 2 h 8"/>
              <a:gd name="T12" fmla="*/ 4 w 4"/>
              <a:gd name="T13" fmla="*/ 2 h 8"/>
              <a:gd name="T14" fmla="*/ 4 w 4"/>
              <a:gd name="T15" fmla="*/ 2 h 8"/>
              <a:gd name="T16" fmla="*/ 4 w 4"/>
              <a:gd name="T17" fmla="*/ 2 h 8"/>
              <a:gd name="T18" fmla="*/ 4 w 4"/>
              <a:gd name="T19" fmla="*/ 2 h 8"/>
              <a:gd name="T20" fmla="*/ 3 w 4"/>
              <a:gd name="T21" fmla="*/ 3 h 8"/>
              <a:gd name="T22" fmla="*/ 3 w 4"/>
              <a:gd name="T23" fmla="*/ 3 h 8"/>
              <a:gd name="T24" fmla="*/ 3 w 4"/>
              <a:gd name="T25" fmla="*/ 3 h 8"/>
              <a:gd name="T26" fmla="*/ 3 w 4"/>
              <a:gd name="T27" fmla="*/ 4 h 8"/>
              <a:gd name="T28" fmla="*/ 3 w 4"/>
              <a:gd name="T29" fmla="*/ 4 h 8"/>
              <a:gd name="T30" fmla="*/ 1 w 4"/>
              <a:gd name="T31" fmla="*/ 7 h 8"/>
              <a:gd name="T32" fmla="*/ 1 w 4"/>
              <a:gd name="T33" fmla="*/ 7 h 8"/>
              <a:gd name="T34" fmla="*/ 1 w 4"/>
              <a:gd name="T35" fmla="*/ 7 h 8"/>
              <a:gd name="T36" fmla="*/ 1 w 4"/>
              <a:gd name="T37" fmla="*/ 7 h 8"/>
              <a:gd name="T38" fmla="*/ 1 w 4"/>
              <a:gd name="T39" fmla="*/ 7 h 8"/>
              <a:gd name="T40" fmla="*/ 0 w 4"/>
              <a:gd name="T4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" h="8">
                <a:moveTo>
                  <a:pt x="4" y="0"/>
                </a:move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3" y="3"/>
                </a:lnTo>
                <a:lnTo>
                  <a:pt x="3" y="3"/>
                </a:lnTo>
                <a:lnTo>
                  <a:pt x="3" y="3"/>
                </a:lnTo>
                <a:lnTo>
                  <a:pt x="3" y="4"/>
                </a:lnTo>
                <a:lnTo>
                  <a:pt x="3" y="4"/>
                </a:lnTo>
                <a:lnTo>
                  <a:pt x="1" y="7"/>
                </a:lnTo>
                <a:lnTo>
                  <a:pt x="1" y="7"/>
                </a:lnTo>
                <a:lnTo>
                  <a:pt x="1" y="7"/>
                </a:lnTo>
                <a:lnTo>
                  <a:pt x="1" y="7"/>
                </a:lnTo>
                <a:lnTo>
                  <a:pt x="1" y="7"/>
                </a:lnTo>
                <a:lnTo>
                  <a:pt x="0" y="8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10" name="Freeform 162"/>
          <p:cNvSpPr>
            <a:spLocks/>
          </p:cNvSpPr>
          <p:nvPr/>
        </p:nvSpPr>
        <p:spPr bwMode="auto">
          <a:xfrm>
            <a:off x="9498013" y="5851525"/>
            <a:ext cx="20637" cy="7938"/>
          </a:xfrm>
          <a:custGeom>
            <a:avLst/>
            <a:gdLst>
              <a:gd name="T0" fmla="*/ 13 w 13"/>
              <a:gd name="T1" fmla="*/ 0 h 5"/>
              <a:gd name="T2" fmla="*/ 12 w 13"/>
              <a:gd name="T3" fmla="*/ 0 h 5"/>
              <a:gd name="T4" fmla="*/ 8 w 13"/>
              <a:gd name="T5" fmla="*/ 1 h 5"/>
              <a:gd name="T6" fmla="*/ 7 w 13"/>
              <a:gd name="T7" fmla="*/ 2 h 5"/>
              <a:gd name="T8" fmla="*/ 6 w 13"/>
              <a:gd name="T9" fmla="*/ 2 h 5"/>
              <a:gd name="T10" fmla="*/ 6 w 13"/>
              <a:gd name="T11" fmla="*/ 2 h 5"/>
              <a:gd name="T12" fmla="*/ 6 w 13"/>
              <a:gd name="T13" fmla="*/ 2 h 5"/>
              <a:gd name="T14" fmla="*/ 6 w 13"/>
              <a:gd name="T15" fmla="*/ 2 h 5"/>
              <a:gd name="T16" fmla="*/ 6 w 13"/>
              <a:gd name="T17" fmla="*/ 2 h 5"/>
              <a:gd name="T18" fmla="*/ 6 w 13"/>
              <a:gd name="T19" fmla="*/ 2 h 5"/>
              <a:gd name="T20" fmla="*/ 6 w 13"/>
              <a:gd name="T21" fmla="*/ 3 h 5"/>
              <a:gd name="T22" fmla="*/ 6 w 13"/>
              <a:gd name="T23" fmla="*/ 3 h 5"/>
              <a:gd name="T24" fmla="*/ 5 w 13"/>
              <a:gd name="T25" fmla="*/ 3 h 5"/>
              <a:gd name="T26" fmla="*/ 4 w 13"/>
              <a:gd name="T27" fmla="*/ 3 h 5"/>
              <a:gd name="T28" fmla="*/ 4 w 13"/>
              <a:gd name="T29" fmla="*/ 3 h 5"/>
              <a:gd name="T30" fmla="*/ 4 w 13"/>
              <a:gd name="T31" fmla="*/ 3 h 5"/>
              <a:gd name="T32" fmla="*/ 3 w 13"/>
              <a:gd name="T33" fmla="*/ 3 h 5"/>
              <a:gd name="T34" fmla="*/ 3 w 13"/>
              <a:gd name="T35" fmla="*/ 3 h 5"/>
              <a:gd name="T36" fmla="*/ 0 w 13"/>
              <a:gd name="T3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" h="5">
                <a:moveTo>
                  <a:pt x="13" y="0"/>
                </a:moveTo>
                <a:lnTo>
                  <a:pt x="12" y="0"/>
                </a:lnTo>
                <a:lnTo>
                  <a:pt x="8" y="1"/>
                </a:lnTo>
                <a:lnTo>
                  <a:pt x="7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3"/>
                </a:lnTo>
                <a:lnTo>
                  <a:pt x="6" y="3"/>
                </a:lnTo>
                <a:lnTo>
                  <a:pt x="5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3" y="3"/>
                </a:lnTo>
                <a:lnTo>
                  <a:pt x="3" y="3"/>
                </a:lnTo>
                <a:lnTo>
                  <a:pt x="0" y="5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11" name="Freeform 163"/>
          <p:cNvSpPr>
            <a:spLocks/>
          </p:cNvSpPr>
          <p:nvPr/>
        </p:nvSpPr>
        <p:spPr bwMode="auto">
          <a:xfrm>
            <a:off x="9256713" y="5859463"/>
            <a:ext cx="15875" cy="15875"/>
          </a:xfrm>
          <a:custGeom>
            <a:avLst/>
            <a:gdLst>
              <a:gd name="T0" fmla="*/ 0 w 10"/>
              <a:gd name="T1" fmla="*/ 0 h 10"/>
              <a:gd name="T2" fmla="*/ 5 w 10"/>
              <a:gd name="T3" fmla="*/ 6 h 10"/>
              <a:gd name="T4" fmla="*/ 5 w 10"/>
              <a:gd name="T5" fmla="*/ 6 h 10"/>
              <a:gd name="T6" fmla="*/ 5 w 10"/>
              <a:gd name="T7" fmla="*/ 7 h 10"/>
              <a:gd name="T8" fmla="*/ 5 w 10"/>
              <a:gd name="T9" fmla="*/ 7 h 10"/>
              <a:gd name="T10" fmla="*/ 5 w 10"/>
              <a:gd name="T11" fmla="*/ 7 h 10"/>
              <a:gd name="T12" fmla="*/ 10 w 10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0">
                <a:moveTo>
                  <a:pt x="0" y="0"/>
                </a:moveTo>
                <a:lnTo>
                  <a:pt x="5" y="6"/>
                </a:lnTo>
                <a:lnTo>
                  <a:pt x="5" y="6"/>
                </a:lnTo>
                <a:lnTo>
                  <a:pt x="5" y="7"/>
                </a:lnTo>
                <a:lnTo>
                  <a:pt x="5" y="7"/>
                </a:lnTo>
                <a:lnTo>
                  <a:pt x="5" y="7"/>
                </a:lnTo>
                <a:lnTo>
                  <a:pt x="10" y="1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12" name="Freeform 164"/>
          <p:cNvSpPr>
            <a:spLocks/>
          </p:cNvSpPr>
          <p:nvPr/>
        </p:nvSpPr>
        <p:spPr bwMode="auto">
          <a:xfrm>
            <a:off x="9544050" y="5851525"/>
            <a:ext cx="20638" cy="4763"/>
          </a:xfrm>
          <a:custGeom>
            <a:avLst/>
            <a:gdLst>
              <a:gd name="T0" fmla="*/ 13 w 13"/>
              <a:gd name="T1" fmla="*/ 0 h 3"/>
              <a:gd name="T2" fmla="*/ 12 w 13"/>
              <a:gd name="T3" fmla="*/ 0 h 3"/>
              <a:gd name="T4" fmla="*/ 6 w 13"/>
              <a:gd name="T5" fmla="*/ 1 h 3"/>
              <a:gd name="T6" fmla="*/ 6 w 13"/>
              <a:gd name="T7" fmla="*/ 1 h 3"/>
              <a:gd name="T8" fmla="*/ 5 w 13"/>
              <a:gd name="T9" fmla="*/ 1 h 3"/>
              <a:gd name="T10" fmla="*/ 4 w 13"/>
              <a:gd name="T11" fmla="*/ 2 h 3"/>
              <a:gd name="T12" fmla="*/ 2 w 13"/>
              <a:gd name="T13" fmla="*/ 2 h 3"/>
              <a:gd name="T14" fmla="*/ 0 w 13"/>
              <a:gd name="T1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3">
                <a:moveTo>
                  <a:pt x="13" y="0"/>
                </a:moveTo>
                <a:lnTo>
                  <a:pt x="12" y="0"/>
                </a:lnTo>
                <a:lnTo>
                  <a:pt x="6" y="1"/>
                </a:lnTo>
                <a:lnTo>
                  <a:pt x="6" y="1"/>
                </a:lnTo>
                <a:lnTo>
                  <a:pt x="5" y="1"/>
                </a:lnTo>
                <a:lnTo>
                  <a:pt x="4" y="2"/>
                </a:lnTo>
                <a:lnTo>
                  <a:pt x="2" y="2"/>
                </a:lnTo>
                <a:lnTo>
                  <a:pt x="0" y="3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13" name="Freeform 165"/>
          <p:cNvSpPr>
            <a:spLocks/>
          </p:cNvSpPr>
          <p:nvPr/>
        </p:nvSpPr>
        <p:spPr bwMode="auto">
          <a:xfrm>
            <a:off x="9272588" y="5865813"/>
            <a:ext cx="25400" cy="9525"/>
          </a:xfrm>
          <a:custGeom>
            <a:avLst/>
            <a:gdLst>
              <a:gd name="T0" fmla="*/ 0 w 16"/>
              <a:gd name="T1" fmla="*/ 0 h 6"/>
              <a:gd name="T2" fmla="*/ 7 w 16"/>
              <a:gd name="T3" fmla="*/ 1 h 6"/>
              <a:gd name="T4" fmla="*/ 10 w 16"/>
              <a:gd name="T5" fmla="*/ 2 h 6"/>
              <a:gd name="T6" fmla="*/ 10 w 16"/>
              <a:gd name="T7" fmla="*/ 2 h 6"/>
              <a:gd name="T8" fmla="*/ 10 w 16"/>
              <a:gd name="T9" fmla="*/ 2 h 6"/>
              <a:gd name="T10" fmla="*/ 10 w 16"/>
              <a:gd name="T11" fmla="*/ 2 h 6"/>
              <a:gd name="T12" fmla="*/ 10 w 16"/>
              <a:gd name="T13" fmla="*/ 2 h 6"/>
              <a:gd name="T14" fmla="*/ 11 w 16"/>
              <a:gd name="T15" fmla="*/ 2 h 6"/>
              <a:gd name="T16" fmla="*/ 11 w 16"/>
              <a:gd name="T17" fmla="*/ 2 h 6"/>
              <a:gd name="T18" fmla="*/ 11 w 16"/>
              <a:gd name="T19" fmla="*/ 3 h 6"/>
              <a:gd name="T20" fmla="*/ 11 w 16"/>
              <a:gd name="T21" fmla="*/ 3 h 6"/>
              <a:gd name="T22" fmla="*/ 11 w 16"/>
              <a:gd name="T23" fmla="*/ 3 h 6"/>
              <a:gd name="T24" fmla="*/ 11 w 16"/>
              <a:gd name="T25" fmla="*/ 3 h 6"/>
              <a:gd name="T26" fmla="*/ 12 w 16"/>
              <a:gd name="T27" fmla="*/ 3 h 6"/>
              <a:gd name="T28" fmla="*/ 12 w 16"/>
              <a:gd name="T29" fmla="*/ 3 h 6"/>
              <a:gd name="T30" fmla="*/ 12 w 16"/>
              <a:gd name="T31" fmla="*/ 3 h 6"/>
              <a:gd name="T32" fmla="*/ 12 w 16"/>
              <a:gd name="T33" fmla="*/ 3 h 6"/>
              <a:gd name="T34" fmla="*/ 12 w 16"/>
              <a:gd name="T35" fmla="*/ 3 h 6"/>
              <a:gd name="T36" fmla="*/ 12 w 16"/>
              <a:gd name="T37" fmla="*/ 3 h 6"/>
              <a:gd name="T38" fmla="*/ 16 w 16"/>
              <a:gd name="T3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" h="6">
                <a:moveTo>
                  <a:pt x="0" y="0"/>
                </a:moveTo>
                <a:lnTo>
                  <a:pt x="7" y="1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1" y="2"/>
                </a:lnTo>
                <a:lnTo>
                  <a:pt x="11" y="2"/>
                </a:lnTo>
                <a:lnTo>
                  <a:pt x="11" y="3"/>
                </a:lnTo>
                <a:lnTo>
                  <a:pt x="11" y="3"/>
                </a:lnTo>
                <a:lnTo>
                  <a:pt x="11" y="3"/>
                </a:lnTo>
                <a:lnTo>
                  <a:pt x="11" y="3"/>
                </a:lnTo>
                <a:lnTo>
                  <a:pt x="12" y="3"/>
                </a:lnTo>
                <a:lnTo>
                  <a:pt x="12" y="3"/>
                </a:lnTo>
                <a:lnTo>
                  <a:pt x="12" y="3"/>
                </a:lnTo>
                <a:lnTo>
                  <a:pt x="12" y="3"/>
                </a:lnTo>
                <a:lnTo>
                  <a:pt x="12" y="3"/>
                </a:lnTo>
                <a:lnTo>
                  <a:pt x="12" y="3"/>
                </a:lnTo>
                <a:lnTo>
                  <a:pt x="16" y="6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14" name="Freeform 166"/>
          <p:cNvSpPr>
            <a:spLocks/>
          </p:cNvSpPr>
          <p:nvPr/>
        </p:nvSpPr>
        <p:spPr bwMode="auto">
          <a:xfrm>
            <a:off x="9272588" y="5867400"/>
            <a:ext cx="28575" cy="22225"/>
          </a:xfrm>
          <a:custGeom>
            <a:avLst/>
            <a:gdLst>
              <a:gd name="T0" fmla="*/ 0 w 18"/>
              <a:gd name="T1" fmla="*/ 0 h 14"/>
              <a:gd name="T2" fmla="*/ 0 w 18"/>
              <a:gd name="T3" fmla="*/ 1 h 14"/>
              <a:gd name="T4" fmla="*/ 1 w 18"/>
              <a:gd name="T5" fmla="*/ 2 h 14"/>
              <a:gd name="T6" fmla="*/ 2 w 18"/>
              <a:gd name="T7" fmla="*/ 4 h 14"/>
              <a:gd name="T8" fmla="*/ 3 w 18"/>
              <a:gd name="T9" fmla="*/ 6 h 14"/>
              <a:gd name="T10" fmla="*/ 4 w 18"/>
              <a:gd name="T11" fmla="*/ 8 h 14"/>
              <a:gd name="T12" fmla="*/ 6 w 18"/>
              <a:gd name="T13" fmla="*/ 10 h 14"/>
              <a:gd name="T14" fmla="*/ 8 w 18"/>
              <a:gd name="T15" fmla="*/ 12 h 14"/>
              <a:gd name="T16" fmla="*/ 8 w 18"/>
              <a:gd name="T17" fmla="*/ 12 h 14"/>
              <a:gd name="T18" fmla="*/ 8 w 18"/>
              <a:gd name="T19" fmla="*/ 12 h 14"/>
              <a:gd name="T20" fmla="*/ 8 w 18"/>
              <a:gd name="T21" fmla="*/ 12 h 14"/>
              <a:gd name="T22" fmla="*/ 8 w 18"/>
              <a:gd name="T23" fmla="*/ 12 h 14"/>
              <a:gd name="T24" fmla="*/ 9 w 18"/>
              <a:gd name="T25" fmla="*/ 12 h 14"/>
              <a:gd name="T26" fmla="*/ 12 w 18"/>
              <a:gd name="T27" fmla="*/ 12 h 14"/>
              <a:gd name="T28" fmla="*/ 13 w 18"/>
              <a:gd name="T29" fmla="*/ 13 h 14"/>
              <a:gd name="T30" fmla="*/ 13 w 18"/>
              <a:gd name="T31" fmla="*/ 13 h 14"/>
              <a:gd name="T32" fmla="*/ 13 w 18"/>
              <a:gd name="T33" fmla="*/ 13 h 14"/>
              <a:gd name="T34" fmla="*/ 14 w 18"/>
              <a:gd name="T35" fmla="*/ 13 h 14"/>
              <a:gd name="T36" fmla="*/ 14 w 18"/>
              <a:gd name="T37" fmla="*/ 13 h 14"/>
              <a:gd name="T38" fmla="*/ 14 w 18"/>
              <a:gd name="T39" fmla="*/ 13 h 14"/>
              <a:gd name="T40" fmla="*/ 16 w 18"/>
              <a:gd name="T41" fmla="*/ 14 h 14"/>
              <a:gd name="T42" fmla="*/ 16 w 18"/>
              <a:gd name="T43" fmla="*/ 14 h 14"/>
              <a:gd name="T44" fmla="*/ 16 w 18"/>
              <a:gd name="T45" fmla="*/ 14 h 14"/>
              <a:gd name="T46" fmla="*/ 16 w 18"/>
              <a:gd name="T47" fmla="*/ 14 h 14"/>
              <a:gd name="T48" fmla="*/ 16 w 18"/>
              <a:gd name="T49" fmla="*/ 14 h 14"/>
              <a:gd name="T50" fmla="*/ 18 w 18"/>
              <a:gd name="T5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" h="14">
                <a:moveTo>
                  <a:pt x="0" y="0"/>
                </a:moveTo>
                <a:lnTo>
                  <a:pt x="0" y="1"/>
                </a:lnTo>
                <a:lnTo>
                  <a:pt x="1" y="2"/>
                </a:lnTo>
                <a:lnTo>
                  <a:pt x="2" y="4"/>
                </a:lnTo>
                <a:lnTo>
                  <a:pt x="3" y="6"/>
                </a:lnTo>
                <a:lnTo>
                  <a:pt x="4" y="8"/>
                </a:lnTo>
                <a:lnTo>
                  <a:pt x="6" y="10"/>
                </a:lnTo>
                <a:lnTo>
                  <a:pt x="8" y="12"/>
                </a:lnTo>
                <a:lnTo>
                  <a:pt x="8" y="12"/>
                </a:lnTo>
                <a:lnTo>
                  <a:pt x="8" y="12"/>
                </a:lnTo>
                <a:lnTo>
                  <a:pt x="8" y="12"/>
                </a:lnTo>
                <a:lnTo>
                  <a:pt x="8" y="12"/>
                </a:lnTo>
                <a:lnTo>
                  <a:pt x="9" y="12"/>
                </a:lnTo>
                <a:lnTo>
                  <a:pt x="12" y="12"/>
                </a:lnTo>
                <a:lnTo>
                  <a:pt x="13" y="13"/>
                </a:lnTo>
                <a:lnTo>
                  <a:pt x="13" y="13"/>
                </a:lnTo>
                <a:lnTo>
                  <a:pt x="13" y="13"/>
                </a:lnTo>
                <a:lnTo>
                  <a:pt x="14" y="13"/>
                </a:lnTo>
                <a:lnTo>
                  <a:pt x="14" y="13"/>
                </a:lnTo>
                <a:lnTo>
                  <a:pt x="14" y="13"/>
                </a:lnTo>
                <a:lnTo>
                  <a:pt x="16" y="14"/>
                </a:lnTo>
                <a:lnTo>
                  <a:pt x="16" y="14"/>
                </a:lnTo>
                <a:lnTo>
                  <a:pt x="16" y="14"/>
                </a:lnTo>
                <a:lnTo>
                  <a:pt x="16" y="14"/>
                </a:lnTo>
                <a:lnTo>
                  <a:pt x="16" y="14"/>
                </a:lnTo>
                <a:lnTo>
                  <a:pt x="18" y="14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15" name="Freeform 167"/>
          <p:cNvSpPr>
            <a:spLocks/>
          </p:cNvSpPr>
          <p:nvPr/>
        </p:nvSpPr>
        <p:spPr bwMode="auto">
          <a:xfrm>
            <a:off x="9494838" y="5859463"/>
            <a:ext cx="14287" cy="15875"/>
          </a:xfrm>
          <a:custGeom>
            <a:avLst/>
            <a:gdLst>
              <a:gd name="T0" fmla="*/ 9 w 9"/>
              <a:gd name="T1" fmla="*/ 0 h 10"/>
              <a:gd name="T2" fmla="*/ 1 w 9"/>
              <a:gd name="T3" fmla="*/ 9 h 10"/>
              <a:gd name="T4" fmla="*/ 1 w 9"/>
              <a:gd name="T5" fmla="*/ 10 h 10"/>
              <a:gd name="T6" fmla="*/ 1 w 9"/>
              <a:gd name="T7" fmla="*/ 10 h 10"/>
              <a:gd name="T8" fmla="*/ 1 w 9"/>
              <a:gd name="T9" fmla="*/ 10 h 10"/>
              <a:gd name="T10" fmla="*/ 1 w 9"/>
              <a:gd name="T11" fmla="*/ 10 h 10"/>
              <a:gd name="T12" fmla="*/ 0 w 9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10">
                <a:moveTo>
                  <a:pt x="9" y="0"/>
                </a:moveTo>
                <a:lnTo>
                  <a:pt x="1" y="9"/>
                </a:lnTo>
                <a:lnTo>
                  <a:pt x="1" y="10"/>
                </a:lnTo>
                <a:lnTo>
                  <a:pt x="1" y="10"/>
                </a:lnTo>
                <a:lnTo>
                  <a:pt x="1" y="10"/>
                </a:lnTo>
                <a:lnTo>
                  <a:pt x="1" y="10"/>
                </a:lnTo>
                <a:lnTo>
                  <a:pt x="0" y="1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16" name="Freeform 168"/>
          <p:cNvSpPr>
            <a:spLocks/>
          </p:cNvSpPr>
          <p:nvPr/>
        </p:nvSpPr>
        <p:spPr bwMode="auto">
          <a:xfrm>
            <a:off x="9229725" y="5870575"/>
            <a:ext cx="42863" cy="11113"/>
          </a:xfrm>
          <a:custGeom>
            <a:avLst/>
            <a:gdLst>
              <a:gd name="T0" fmla="*/ 0 w 27"/>
              <a:gd name="T1" fmla="*/ 0 h 7"/>
              <a:gd name="T2" fmla="*/ 0 w 27"/>
              <a:gd name="T3" fmla="*/ 0 h 7"/>
              <a:gd name="T4" fmla="*/ 0 w 27"/>
              <a:gd name="T5" fmla="*/ 0 h 7"/>
              <a:gd name="T6" fmla="*/ 0 w 27"/>
              <a:gd name="T7" fmla="*/ 0 h 7"/>
              <a:gd name="T8" fmla="*/ 0 w 27"/>
              <a:gd name="T9" fmla="*/ 0 h 7"/>
              <a:gd name="T10" fmla="*/ 1 w 27"/>
              <a:gd name="T11" fmla="*/ 0 h 7"/>
              <a:gd name="T12" fmla="*/ 1 w 27"/>
              <a:gd name="T13" fmla="*/ 0 h 7"/>
              <a:gd name="T14" fmla="*/ 1 w 27"/>
              <a:gd name="T15" fmla="*/ 0 h 7"/>
              <a:gd name="T16" fmla="*/ 1 w 27"/>
              <a:gd name="T17" fmla="*/ 0 h 7"/>
              <a:gd name="T18" fmla="*/ 2 w 27"/>
              <a:gd name="T19" fmla="*/ 0 h 7"/>
              <a:gd name="T20" fmla="*/ 4 w 27"/>
              <a:gd name="T21" fmla="*/ 0 h 7"/>
              <a:gd name="T22" fmla="*/ 6 w 27"/>
              <a:gd name="T23" fmla="*/ 0 h 7"/>
              <a:gd name="T24" fmla="*/ 8 w 27"/>
              <a:gd name="T25" fmla="*/ 0 h 7"/>
              <a:gd name="T26" fmla="*/ 10 w 27"/>
              <a:gd name="T27" fmla="*/ 0 h 7"/>
              <a:gd name="T28" fmla="*/ 12 w 27"/>
              <a:gd name="T29" fmla="*/ 0 h 7"/>
              <a:gd name="T30" fmla="*/ 13 w 27"/>
              <a:gd name="T31" fmla="*/ 0 h 7"/>
              <a:gd name="T32" fmla="*/ 15 w 27"/>
              <a:gd name="T33" fmla="*/ 0 h 7"/>
              <a:gd name="T34" fmla="*/ 16 w 27"/>
              <a:gd name="T35" fmla="*/ 1 h 7"/>
              <a:gd name="T36" fmla="*/ 17 w 27"/>
              <a:gd name="T37" fmla="*/ 1 h 7"/>
              <a:gd name="T38" fmla="*/ 18 w 27"/>
              <a:gd name="T39" fmla="*/ 2 h 7"/>
              <a:gd name="T40" fmla="*/ 19 w 27"/>
              <a:gd name="T41" fmla="*/ 3 h 7"/>
              <a:gd name="T42" fmla="*/ 20 w 27"/>
              <a:gd name="T43" fmla="*/ 3 h 7"/>
              <a:gd name="T44" fmla="*/ 21 w 27"/>
              <a:gd name="T45" fmla="*/ 3 h 7"/>
              <a:gd name="T46" fmla="*/ 22 w 27"/>
              <a:gd name="T47" fmla="*/ 4 h 7"/>
              <a:gd name="T48" fmla="*/ 22 w 27"/>
              <a:gd name="T49" fmla="*/ 5 h 7"/>
              <a:gd name="T50" fmla="*/ 23 w 27"/>
              <a:gd name="T51" fmla="*/ 6 h 7"/>
              <a:gd name="T52" fmla="*/ 23 w 27"/>
              <a:gd name="T53" fmla="*/ 6 h 7"/>
              <a:gd name="T54" fmla="*/ 23 w 27"/>
              <a:gd name="T55" fmla="*/ 6 h 7"/>
              <a:gd name="T56" fmla="*/ 23 w 27"/>
              <a:gd name="T57" fmla="*/ 6 h 7"/>
              <a:gd name="T58" fmla="*/ 23 w 27"/>
              <a:gd name="T59" fmla="*/ 6 h 7"/>
              <a:gd name="T60" fmla="*/ 24 w 27"/>
              <a:gd name="T61" fmla="*/ 6 h 7"/>
              <a:gd name="T62" fmla="*/ 24 w 27"/>
              <a:gd name="T63" fmla="*/ 6 h 7"/>
              <a:gd name="T64" fmla="*/ 24 w 27"/>
              <a:gd name="T65" fmla="*/ 6 h 7"/>
              <a:gd name="T66" fmla="*/ 24 w 27"/>
              <a:gd name="T67" fmla="*/ 6 h 7"/>
              <a:gd name="T68" fmla="*/ 27 w 27"/>
              <a:gd name="T6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7" h="7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  <a:lnTo>
                  <a:pt x="8" y="0"/>
                </a:lnTo>
                <a:lnTo>
                  <a:pt x="10" y="0"/>
                </a:lnTo>
                <a:lnTo>
                  <a:pt x="12" y="0"/>
                </a:lnTo>
                <a:lnTo>
                  <a:pt x="13" y="0"/>
                </a:lnTo>
                <a:lnTo>
                  <a:pt x="15" y="0"/>
                </a:lnTo>
                <a:lnTo>
                  <a:pt x="16" y="1"/>
                </a:lnTo>
                <a:lnTo>
                  <a:pt x="17" y="1"/>
                </a:lnTo>
                <a:lnTo>
                  <a:pt x="18" y="2"/>
                </a:lnTo>
                <a:lnTo>
                  <a:pt x="19" y="3"/>
                </a:lnTo>
                <a:lnTo>
                  <a:pt x="20" y="3"/>
                </a:lnTo>
                <a:lnTo>
                  <a:pt x="21" y="3"/>
                </a:lnTo>
                <a:lnTo>
                  <a:pt x="22" y="4"/>
                </a:lnTo>
                <a:lnTo>
                  <a:pt x="22" y="5"/>
                </a:lnTo>
                <a:lnTo>
                  <a:pt x="23" y="6"/>
                </a:lnTo>
                <a:lnTo>
                  <a:pt x="23" y="6"/>
                </a:lnTo>
                <a:lnTo>
                  <a:pt x="23" y="6"/>
                </a:lnTo>
                <a:lnTo>
                  <a:pt x="23" y="6"/>
                </a:lnTo>
                <a:lnTo>
                  <a:pt x="23" y="6"/>
                </a:lnTo>
                <a:lnTo>
                  <a:pt x="24" y="6"/>
                </a:lnTo>
                <a:lnTo>
                  <a:pt x="24" y="6"/>
                </a:lnTo>
                <a:lnTo>
                  <a:pt x="24" y="6"/>
                </a:lnTo>
                <a:lnTo>
                  <a:pt x="24" y="6"/>
                </a:lnTo>
                <a:lnTo>
                  <a:pt x="27" y="7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17" name="Freeform 169"/>
          <p:cNvSpPr>
            <a:spLocks/>
          </p:cNvSpPr>
          <p:nvPr/>
        </p:nvSpPr>
        <p:spPr bwMode="auto">
          <a:xfrm>
            <a:off x="9229725" y="5872163"/>
            <a:ext cx="46038" cy="20637"/>
          </a:xfrm>
          <a:custGeom>
            <a:avLst/>
            <a:gdLst>
              <a:gd name="T0" fmla="*/ 0 w 29"/>
              <a:gd name="T1" fmla="*/ 0 h 13"/>
              <a:gd name="T2" fmla="*/ 1 w 29"/>
              <a:gd name="T3" fmla="*/ 0 h 13"/>
              <a:gd name="T4" fmla="*/ 1 w 29"/>
              <a:gd name="T5" fmla="*/ 1 h 13"/>
              <a:gd name="T6" fmla="*/ 9 w 29"/>
              <a:gd name="T7" fmla="*/ 7 h 13"/>
              <a:gd name="T8" fmla="*/ 9 w 29"/>
              <a:gd name="T9" fmla="*/ 7 h 13"/>
              <a:gd name="T10" fmla="*/ 9 w 29"/>
              <a:gd name="T11" fmla="*/ 8 h 13"/>
              <a:gd name="T12" fmla="*/ 9 w 29"/>
              <a:gd name="T13" fmla="*/ 8 h 13"/>
              <a:gd name="T14" fmla="*/ 9 w 29"/>
              <a:gd name="T15" fmla="*/ 8 h 13"/>
              <a:gd name="T16" fmla="*/ 10 w 29"/>
              <a:gd name="T17" fmla="*/ 8 h 13"/>
              <a:gd name="T18" fmla="*/ 10 w 29"/>
              <a:gd name="T19" fmla="*/ 8 h 13"/>
              <a:gd name="T20" fmla="*/ 10 w 29"/>
              <a:gd name="T21" fmla="*/ 8 h 13"/>
              <a:gd name="T22" fmla="*/ 10 w 29"/>
              <a:gd name="T23" fmla="*/ 9 h 13"/>
              <a:gd name="T24" fmla="*/ 13 w 29"/>
              <a:gd name="T25" fmla="*/ 11 h 13"/>
              <a:gd name="T26" fmla="*/ 13 w 29"/>
              <a:gd name="T27" fmla="*/ 11 h 13"/>
              <a:gd name="T28" fmla="*/ 13 w 29"/>
              <a:gd name="T29" fmla="*/ 11 h 13"/>
              <a:gd name="T30" fmla="*/ 13 w 29"/>
              <a:gd name="T31" fmla="*/ 11 h 13"/>
              <a:gd name="T32" fmla="*/ 13 w 29"/>
              <a:gd name="T33" fmla="*/ 11 h 13"/>
              <a:gd name="T34" fmla="*/ 16 w 29"/>
              <a:gd name="T35" fmla="*/ 12 h 13"/>
              <a:gd name="T36" fmla="*/ 19 w 29"/>
              <a:gd name="T37" fmla="*/ 12 h 13"/>
              <a:gd name="T38" fmla="*/ 19 w 29"/>
              <a:gd name="T39" fmla="*/ 12 h 13"/>
              <a:gd name="T40" fmla="*/ 20 w 29"/>
              <a:gd name="T41" fmla="*/ 13 h 13"/>
              <a:gd name="T42" fmla="*/ 20 w 29"/>
              <a:gd name="T43" fmla="*/ 13 h 13"/>
              <a:gd name="T44" fmla="*/ 20 w 29"/>
              <a:gd name="T45" fmla="*/ 13 h 13"/>
              <a:gd name="T46" fmla="*/ 22 w 29"/>
              <a:gd name="T47" fmla="*/ 13 h 13"/>
              <a:gd name="T48" fmla="*/ 25 w 29"/>
              <a:gd name="T49" fmla="*/ 13 h 13"/>
              <a:gd name="T50" fmla="*/ 29 w 29"/>
              <a:gd name="T51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9" h="13">
                <a:moveTo>
                  <a:pt x="0" y="0"/>
                </a:moveTo>
                <a:lnTo>
                  <a:pt x="1" y="0"/>
                </a:lnTo>
                <a:lnTo>
                  <a:pt x="1" y="1"/>
                </a:lnTo>
                <a:lnTo>
                  <a:pt x="9" y="7"/>
                </a:lnTo>
                <a:lnTo>
                  <a:pt x="9" y="7"/>
                </a:lnTo>
                <a:lnTo>
                  <a:pt x="9" y="8"/>
                </a:lnTo>
                <a:lnTo>
                  <a:pt x="9" y="8"/>
                </a:lnTo>
                <a:lnTo>
                  <a:pt x="9" y="8"/>
                </a:lnTo>
                <a:lnTo>
                  <a:pt x="10" y="8"/>
                </a:lnTo>
                <a:lnTo>
                  <a:pt x="10" y="8"/>
                </a:lnTo>
                <a:lnTo>
                  <a:pt x="10" y="8"/>
                </a:lnTo>
                <a:lnTo>
                  <a:pt x="10" y="9"/>
                </a:lnTo>
                <a:lnTo>
                  <a:pt x="13" y="11"/>
                </a:lnTo>
                <a:lnTo>
                  <a:pt x="13" y="11"/>
                </a:lnTo>
                <a:lnTo>
                  <a:pt x="13" y="11"/>
                </a:lnTo>
                <a:lnTo>
                  <a:pt x="13" y="11"/>
                </a:lnTo>
                <a:lnTo>
                  <a:pt x="13" y="11"/>
                </a:lnTo>
                <a:lnTo>
                  <a:pt x="16" y="12"/>
                </a:lnTo>
                <a:lnTo>
                  <a:pt x="19" y="12"/>
                </a:lnTo>
                <a:lnTo>
                  <a:pt x="19" y="12"/>
                </a:lnTo>
                <a:lnTo>
                  <a:pt x="20" y="13"/>
                </a:lnTo>
                <a:lnTo>
                  <a:pt x="20" y="13"/>
                </a:lnTo>
                <a:lnTo>
                  <a:pt x="20" y="13"/>
                </a:lnTo>
                <a:lnTo>
                  <a:pt x="22" y="13"/>
                </a:lnTo>
                <a:lnTo>
                  <a:pt x="25" y="13"/>
                </a:lnTo>
                <a:lnTo>
                  <a:pt x="29" y="12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18" name="Freeform 170"/>
          <p:cNvSpPr>
            <a:spLocks/>
          </p:cNvSpPr>
          <p:nvPr/>
        </p:nvSpPr>
        <p:spPr bwMode="auto">
          <a:xfrm>
            <a:off x="9278938" y="5872163"/>
            <a:ext cx="22225" cy="12700"/>
          </a:xfrm>
          <a:custGeom>
            <a:avLst/>
            <a:gdLst>
              <a:gd name="T0" fmla="*/ 0 w 14"/>
              <a:gd name="T1" fmla="*/ 0 h 8"/>
              <a:gd name="T2" fmla="*/ 0 w 14"/>
              <a:gd name="T3" fmla="*/ 0 h 8"/>
              <a:gd name="T4" fmla="*/ 0 w 14"/>
              <a:gd name="T5" fmla="*/ 0 h 8"/>
              <a:gd name="T6" fmla="*/ 0 w 14"/>
              <a:gd name="T7" fmla="*/ 0 h 8"/>
              <a:gd name="T8" fmla="*/ 0 w 14"/>
              <a:gd name="T9" fmla="*/ 0 h 8"/>
              <a:gd name="T10" fmla="*/ 0 w 14"/>
              <a:gd name="T11" fmla="*/ 0 h 8"/>
              <a:gd name="T12" fmla="*/ 0 w 14"/>
              <a:gd name="T13" fmla="*/ 0 h 8"/>
              <a:gd name="T14" fmla="*/ 0 w 14"/>
              <a:gd name="T15" fmla="*/ 0 h 8"/>
              <a:gd name="T16" fmla="*/ 1 w 14"/>
              <a:gd name="T17" fmla="*/ 0 h 8"/>
              <a:gd name="T18" fmla="*/ 2 w 14"/>
              <a:gd name="T19" fmla="*/ 1 h 8"/>
              <a:gd name="T20" fmla="*/ 3 w 14"/>
              <a:gd name="T21" fmla="*/ 2 h 8"/>
              <a:gd name="T22" fmla="*/ 4 w 14"/>
              <a:gd name="T23" fmla="*/ 2 h 8"/>
              <a:gd name="T24" fmla="*/ 6 w 14"/>
              <a:gd name="T25" fmla="*/ 3 h 8"/>
              <a:gd name="T26" fmla="*/ 7 w 14"/>
              <a:gd name="T27" fmla="*/ 5 h 8"/>
              <a:gd name="T28" fmla="*/ 9 w 14"/>
              <a:gd name="T29" fmla="*/ 6 h 8"/>
              <a:gd name="T30" fmla="*/ 10 w 14"/>
              <a:gd name="T31" fmla="*/ 6 h 8"/>
              <a:gd name="T32" fmla="*/ 12 w 14"/>
              <a:gd name="T33" fmla="*/ 7 h 8"/>
              <a:gd name="T34" fmla="*/ 12 w 14"/>
              <a:gd name="T35" fmla="*/ 7 h 8"/>
              <a:gd name="T36" fmla="*/ 12 w 14"/>
              <a:gd name="T37" fmla="*/ 7 h 8"/>
              <a:gd name="T38" fmla="*/ 12 w 14"/>
              <a:gd name="T39" fmla="*/ 7 h 8"/>
              <a:gd name="T40" fmla="*/ 13 w 14"/>
              <a:gd name="T41" fmla="*/ 7 h 8"/>
              <a:gd name="T42" fmla="*/ 14 w 14"/>
              <a:gd name="T43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" h="8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1" y="0"/>
                </a:lnTo>
                <a:lnTo>
                  <a:pt x="2" y="1"/>
                </a:lnTo>
                <a:lnTo>
                  <a:pt x="3" y="2"/>
                </a:lnTo>
                <a:lnTo>
                  <a:pt x="4" y="2"/>
                </a:lnTo>
                <a:lnTo>
                  <a:pt x="6" y="3"/>
                </a:lnTo>
                <a:lnTo>
                  <a:pt x="7" y="5"/>
                </a:lnTo>
                <a:lnTo>
                  <a:pt x="9" y="6"/>
                </a:lnTo>
                <a:lnTo>
                  <a:pt x="10" y="6"/>
                </a:lnTo>
                <a:lnTo>
                  <a:pt x="12" y="7"/>
                </a:lnTo>
                <a:lnTo>
                  <a:pt x="12" y="7"/>
                </a:lnTo>
                <a:lnTo>
                  <a:pt x="12" y="7"/>
                </a:lnTo>
                <a:lnTo>
                  <a:pt x="12" y="7"/>
                </a:lnTo>
                <a:lnTo>
                  <a:pt x="13" y="7"/>
                </a:lnTo>
                <a:lnTo>
                  <a:pt x="14" y="8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19" name="Freeform 171"/>
          <p:cNvSpPr>
            <a:spLocks/>
          </p:cNvSpPr>
          <p:nvPr/>
        </p:nvSpPr>
        <p:spPr bwMode="auto">
          <a:xfrm>
            <a:off x="9469438" y="5865813"/>
            <a:ext cx="23812" cy="23812"/>
          </a:xfrm>
          <a:custGeom>
            <a:avLst/>
            <a:gdLst>
              <a:gd name="T0" fmla="*/ 11 w 15"/>
              <a:gd name="T1" fmla="*/ 0 h 15"/>
              <a:gd name="T2" fmla="*/ 15 w 15"/>
              <a:gd name="T3" fmla="*/ 0 h 15"/>
              <a:gd name="T4" fmla="*/ 15 w 15"/>
              <a:gd name="T5" fmla="*/ 0 h 15"/>
              <a:gd name="T6" fmla="*/ 15 w 15"/>
              <a:gd name="T7" fmla="*/ 1 h 15"/>
              <a:gd name="T8" fmla="*/ 15 w 15"/>
              <a:gd name="T9" fmla="*/ 1 h 15"/>
              <a:gd name="T10" fmla="*/ 15 w 15"/>
              <a:gd name="T11" fmla="*/ 1 h 15"/>
              <a:gd name="T12" fmla="*/ 15 w 15"/>
              <a:gd name="T13" fmla="*/ 2 h 15"/>
              <a:gd name="T14" fmla="*/ 15 w 15"/>
              <a:gd name="T15" fmla="*/ 2 h 15"/>
              <a:gd name="T16" fmla="*/ 15 w 15"/>
              <a:gd name="T17" fmla="*/ 2 h 15"/>
              <a:gd name="T18" fmla="*/ 15 w 15"/>
              <a:gd name="T19" fmla="*/ 3 h 15"/>
              <a:gd name="T20" fmla="*/ 15 w 15"/>
              <a:gd name="T21" fmla="*/ 3 h 15"/>
              <a:gd name="T22" fmla="*/ 14 w 15"/>
              <a:gd name="T23" fmla="*/ 4 h 15"/>
              <a:gd name="T24" fmla="*/ 14 w 15"/>
              <a:gd name="T25" fmla="*/ 5 h 15"/>
              <a:gd name="T26" fmla="*/ 14 w 15"/>
              <a:gd name="T27" fmla="*/ 5 h 15"/>
              <a:gd name="T28" fmla="*/ 14 w 15"/>
              <a:gd name="T29" fmla="*/ 5 h 15"/>
              <a:gd name="T30" fmla="*/ 14 w 15"/>
              <a:gd name="T31" fmla="*/ 5 h 15"/>
              <a:gd name="T32" fmla="*/ 14 w 15"/>
              <a:gd name="T33" fmla="*/ 5 h 15"/>
              <a:gd name="T34" fmla="*/ 13 w 15"/>
              <a:gd name="T35" fmla="*/ 6 h 15"/>
              <a:gd name="T36" fmla="*/ 13 w 15"/>
              <a:gd name="T37" fmla="*/ 6 h 15"/>
              <a:gd name="T38" fmla="*/ 13 w 15"/>
              <a:gd name="T39" fmla="*/ 6 h 15"/>
              <a:gd name="T40" fmla="*/ 13 w 15"/>
              <a:gd name="T41" fmla="*/ 6 h 15"/>
              <a:gd name="T42" fmla="*/ 13 w 15"/>
              <a:gd name="T43" fmla="*/ 6 h 15"/>
              <a:gd name="T44" fmla="*/ 13 w 15"/>
              <a:gd name="T45" fmla="*/ 6 h 15"/>
              <a:gd name="T46" fmla="*/ 13 w 15"/>
              <a:gd name="T47" fmla="*/ 7 h 15"/>
              <a:gd name="T48" fmla="*/ 12 w 15"/>
              <a:gd name="T49" fmla="*/ 7 h 15"/>
              <a:gd name="T50" fmla="*/ 12 w 15"/>
              <a:gd name="T51" fmla="*/ 7 h 15"/>
              <a:gd name="T52" fmla="*/ 12 w 15"/>
              <a:gd name="T53" fmla="*/ 7 h 15"/>
              <a:gd name="T54" fmla="*/ 12 w 15"/>
              <a:gd name="T55" fmla="*/ 8 h 15"/>
              <a:gd name="T56" fmla="*/ 12 w 15"/>
              <a:gd name="T57" fmla="*/ 8 h 15"/>
              <a:gd name="T58" fmla="*/ 12 w 15"/>
              <a:gd name="T59" fmla="*/ 9 h 15"/>
              <a:gd name="T60" fmla="*/ 12 w 15"/>
              <a:gd name="T61" fmla="*/ 9 h 15"/>
              <a:gd name="T62" fmla="*/ 12 w 15"/>
              <a:gd name="T63" fmla="*/ 9 h 15"/>
              <a:gd name="T64" fmla="*/ 12 w 15"/>
              <a:gd name="T65" fmla="*/ 9 h 15"/>
              <a:gd name="T66" fmla="*/ 12 w 15"/>
              <a:gd name="T67" fmla="*/ 9 h 15"/>
              <a:gd name="T68" fmla="*/ 12 w 15"/>
              <a:gd name="T69" fmla="*/ 9 h 15"/>
              <a:gd name="T70" fmla="*/ 12 w 15"/>
              <a:gd name="T71" fmla="*/ 9 h 15"/>
              <a:gd name="T72" fmla="*/ 12 w 15"/>
              <a:gd name="T73" fmla="*/ 9 h 15"/>
              <a:gd name="T74" fmla="*/ 12 w 15"/>
              <a:gd name="T75" fmla="*/ 9 h 15"/>
              <a:gd name="T76" fmla="*/ 11 w 15"/>
              <a:gd name="T77" fmla="*/ 10 h 15"/>
              <a:gd name="T78" fmla="*/ 11 w 15"/>
              <a:gd name="T79" fmla="*/ 11 h 15"/>
              <a:gd name="T80" fmla="*/ 10 w 15"/>
              <a:gd name="T81" fmla="*/ 11 h 15"/>
              <a:gd name="T82" fmla="*/ 8 w 15"/>
              <a:gd name="T83" fmla="*/ 11 h 15"/>
              <a:gd name="T84" fmla="*/ 8 w 15"/>
              <a:gd name="T85" fmla="*/ 12 h 15"/>
              <a:gd name="T86" fmla="*/ 7 w 15"/>
              <a:gd name="T87" fmla="*/ 13 h 15"/>
              <a:gd name="T88" fmla="*/ 6 w 15"/>
              <a:gd name="T89" fmla="*/ 13 h 15"/>
              <a:gd name="T90" fmla="*/ 5 w 15"/>
              <a:gd name="T91" fmla="*/ 13 h 15"/>
              <a:gd name="T92" fmla="*/ 4 w 15"/>
              <a:gd name="T93" fmla="*/ 13 h 15"/>
              <a:gd name="T94" fmla="*/ 3 w 15"/>
              <a:gd name="T95" fmla="*/ 13 h 15"/>
              <a:gd name="T96" fmla="*/ 1 w 15"/>
              <a:gd name="T97" fmla="*/ 14 h 15"/>
              <a:gd name="T98" fmla="*/ 0 w 15"/>
              <a:gd name="T99" fmla="*/ 15 h 15"/>
              <a:gd name="T100" fmla="*/ 0 w 15"/>
              <a:gd name="T101" fmla="*/ 15 h 15"/>
              <a:gd name="T102" fmla="*/ 0 w 15"/>
              <a:gd name="T103" fmla="*/ 15 h 15"/>
              <a:gd name="T104" fmla="*/ 0 w 15"/>
              <a:gd name="T105" fmla="*/ 15 h 15"/>
              <a:gd name="T106" fmla="*/ 0 w 15"/>
              <a:gd name="T10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" h="15">
                <a:moveTo>
                  <a:pt x="11" y="0"/>
                </a:moveTo>
                <a:lnTo>
                  <a:pt x="15" y="0"/>
                </a:lnTo>
                <a:lnTo>
                  <a:pt x="15" y="0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5" y="2"/>
                </a:lnTo>
                <a:lnTo>
                  <a:pt x="15" y="2"/>
                </a:lnTo>
                <a:lnTo>
                  <a:pt x="15" y="2"/>
                </a:lnTo>
                <a:lnTo>
                  <a:pt x="15" y="3"/>
                </a:lnTo>
                <a:lnTo>
                  <a:pt x="15" y="3"/>
                </a:lnTo>
                <a:lnTo>
                  <a:pt x="14" y="4"/>
                </a:lnTo>
                <a:lnTo>
                  <a:pt x="14" y="5"/>
                </a:lnTo>
                <a:lnTo>
                  <a:pt x="14" y="5"/>
                </a:lnTo>
                <a:lnTo>
                  <a:pt x="14" y="5"/>
                </a:lnTo>
                <a:lnTo>
                  <a:pt x="14" y="5"/>
                </a:lnTo>
                <a:lnTo>
                  <a:pt x="14" y="5"/>
                </a:lnTo>
                <a:lnTo>
                  <a:pt x="13" y="6"/>
                </a:lnTo>
                <a:lnTo>
                  <a:pt x="13" y="6"/>
                </a:lnTo>
                <a:lnTo>
                  <a:pt x="13" y="6"/>
                </a:lnTo>
                <a:lnTo>
                  <a:pt x="13" y="6"/>
                </a:lnTo>
                <a:lnTo>
                  <a:pt x="13" y="6"/>
                </a:lnTo>
                <a:lnTo>
                  <a:pt x="13" y="6"/>
                </a:lnTo>
                <a:lnTo>
                  <a:pt x="13" y="7"/>
                </a:lnTo>
                <a:lnTo>
                  <a:pt x="12" y="7"/>
                </a:lnTo>
                <a:lnTo>
                  <a:pt x="12" y="7"/>
                </a:lnTo>
                <a:lnTo>
                  <a:pt x="12" y="7"/>
                </a:lnTo>
                <a:lnTo>
                  <a:pt x="12" y="8"/>
                </a:lnTo>
                <a:lnTo>
                  <a:pt x="12" y="8"/>
                </a:lnTo>
                <a:lnTo>
                  <a:pt x="12" y="9"/>
                </a:lnTo>
                <a:lnTo>
                  <a:pt x="12" y="9"/>
                </a:lnTo>
                <a:lnTo>
                  <a:pt x="12" y="9"/>
                </a:lnTo>
                <a:lnTo>
                  <a:pt x="12" y="9"/>
                </a:lnTo>
                <a:lnTo>
                  <a:pt x="12" y="9"/>
                </a:lnTo>
                <a:lnTo>
                  <a:pt x="12" y="9"/>
                </a:lnTo>
                <a:lnTo>
                  <a:pt x="12" y="9"/>
                </a:lnTo>
                <a:lnTo>
                  <a:pt x="12" y="9"/>
                </a:lnTo>
                <a:lnTo>
                  <a:pt x="12" y="9"/>
                </a:lnTo>
                <a:lnTo>
                  <a:pt x="11" y="10"/>
                </a:lnTo>
                <a:lnTo>
                  <a:pt x="11" y="11"/>
                </a:lnTo>
                <a:lnTo>
                  <a:pt x="10" y="11"/>
                </a:lnTo>
                <a:lnTo>
                  <a:pt x="8" y="11"/>
                </a:lnTo>
                <a:lnTo>
                  <a:pt x="8" y="12"/>
                </a:lnTo>
                <a:lnTo>
                  <a:pt x="7" y="13"/>
                </a:lnTo>
                <a:lnTo>
                  <a:pt x="6" y="13"/>
                </a:lnTo>
                <a:lnTo>
                  <a:pt x="5" y="13"/>
                </a:lnTo>
                <a:lnTo>
                  <a:pt x="4" y="13"/>
                </a:lnTo>
                <a:lnTo>
                  <a:pt x="3" y="13"/>
                </a:lnTo>
                <a:lnTo>
                  <a:pt x="1" y="14"/>
                </a:lnTo>
                <a:lnTo>
                  <a:pt x="0" y="15"/>
                </a:lnTo>
                <a:lnTo>
                  <a:pt x="0" y="15"/>
                </a:lnTo>
                <a:lnTo>
                  <a:pt x="0" y="15"/>
                </a:lnTo>
                <a:lnTo>
                  <a:pt x="0" y="15"/>
                </a:lnTo>
                <a:lnTo>
                  <a:pt x="0" y="15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20" name="Freeform 172"/>
          <p:cNvSpPr>
            <a:spLocks/>
          </p:cNvSpPr>
          <p:nvPr/>
        </p:nvSpPr>
        <p:spPr bwMode="auto">
          <a:xfrm>
            <a:off x="9471025" y="5865813"/>
            <a:ext cx="15875" cy="7937"/>
          </a:xfrm>
          <a:custGeom>
            <a:avLst/>
            <a:gdLst>
              <a:gd name="T0" fmla="*/ 10 w 10"/>
              <a:gd name="T1" fmla="*/ 0 h 5"/>
              <a:gd name="T2" fmla="*/ 3 w 10"/>
              <a:gd name="T3" fmla="*/ 3 h 5"/>
              <a:gd name="T4" fmla="*/ 3 w 10"/>
              <a:gd name="T5" fmla="*/ 3 h 5"/>
              <a:gd name="T6" fmla="*/ 3 w 10"/>
              <a:gd name="T7" fmla="*/ 3 h 5"/>
              <a:gd name="T8" fmla="*/ 3 w 10"/>
              <a:gd name="T9" fmla="*/ 3 h 5"/>
              <a:gd name="T10" fmla="*/ 3 w 10"/>
              <a:gd name="T11" fmla="*/ 3 h 5"/>
              <a:gd name="T12" fmla="*/ 2 w 10"/>
              <a:gd name="T13" fmla="*/ 4 h 5"/>
              <a:gd name="T14" fmla="*/ 0 w 10"/>
              <a:gd name="T1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5">
                <a:moveTo>
                  <a:pt x="10" y="0"/>
                </a:moveTo>
                <a:lnTo>
                  <a:pt x="3" y="3"/>
                </a:lnTo>
                <a:lnTo>
                  <a:pt x="3" y="3"/>
                </a:lnTo>
                <a:lnTo>
                  <a:pt x="3" y="3"/>
                </a:lnTo>
                <a:lnTo>
                  <a:pt x="3" y="3"/>
                </a:lnTo>
                <a:lnTo>
                  <a:pt x="3" y="3"/>
                </a:lnTo>
                <a:lnTo>
                  <a:pt x="2" y="4"/>
                </a:lnTo>
                <a:lnTo>
                  <a:pt x="0" y="5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21" name="Freeform 173"/>
          <p:cNvSpPr>
            <a:spLocks/>
          </p:cNvSpPr>
          <p:nvPr/>
        </p:nvSpPr>
        <p:spPr bwMode="auto">
          <a:xfrm>
            <a:off x="9240838" y="5875338"/>
            <a:ext cx="28575" cy="9525"/>
          </a:xfrm>
          <a:custGeom>
            <a:avLst/>
            <a:gdLst>
              <a:gd name="T0" fmla="*/ 0 w 18"/>
              <a:gd name="T1" fmla="*/ 0 h 6"/>
              <a:gd name="T2" fmla="*/ 8 w 18"/>
              <a:gd name="T3" fmla="*/ 4 h 6"/>
              <a:gd name="T4" fmla="*/ 10 w 18"/>
              <a:gd name="T5" fmla="*/ 5 h 6"/>
              <a:gd name="T6" fmla="*/ 15 w 18"/>
              <a:gd name="T7" fmla="*/ 6 h 6"/>
              <a:gd name="T8" fmla="*/ 15 w 18"/>
              <a:gd name="T9" fmla="*/ 6 h 6"/>
              <a:gd name="T10" fmla="*/ 15 w 18"/>
              <a:gd name="T11" fmla="*/ 6 h 6"/>
              <a:gd name="T12" fmla="*/ 15 w 18"/>
              <a:gd name="T13" fmla="*/ 6 h 6"/>
              <a:gd name="T14" fmla="*/ 15 w 18"/>
              <a:gd name="T15" fmla="*/ 6 h 6"/>
              <a:gd name="T16" fmla="*/ 16 w 18"/>
              <a:gd name="T17" fmla="*/ 6 h 6"/>
              <a:gd name="T18" fmla="*/ 18 w 18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6">
                <a:moveTo>
                  <a:pt x="0" y="0"/>
                </a:moveTo>
                <a:lnTo>
                  <a:pt x="8" y="4"/>
                </a:lnTo>
                <a:lnTo>
                  <a:pt x="10" y="5"/>
                </a:lnTo>
                <a:lnTo>
                  <a:pt x="15" y="6"/>
                </a:lnTo>
                <a:lnTo>
                  <a:pt x="15" y="6"/>
                </a:lnTo>
                <a:lnTo>
                  <a:pt x="15" y="6"/>
                </a:lnTo>
                <a:lnTo>
                  <a:pt x="15" y="6"/>
                </a:lnTo>
                <a:lnTo>
                  <a:pt x="15" y="6"/>
                </a:lnTo>
                <a:lnTo>
                  <a:pt x="16" y="6"/>
                </a:lnTo>
                <a:lnTo>
                  <a:pt x="18" y="6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22" name="Freeform 174"/>
          <p:cNvSpPr>
            <a:spLocks/>
          </p:cNvSpPr>
          <p:nvPr/>
        </p:nvSpPr>
        <p:spPr bwMode="auto">
          <a:xfrm>
            <a:off x="9490075" y="5870575"/>
            <a:ext cx="47625" cy="22225"/>
          </a:xfrm>
          <a:custGeom>
            <a:avLst/>
            <a:gdLst>
              <a:gd name="T0" fmla="*/ 29 w 30"/>
              <a:gd name="T1" fmla="*/ 0 h 14"/>
              <a:gd name="T2" fmla="*/ 30 w 30"/>
              <a:gd name="T3" fmla="*/ 0 h 14"/>
              <a:gd name="T4" fmla="*/ 30 w 30"/>
              <a:gd name="T5" fmla="*/ 0 h 14"/>
              <a:gd name="T6" fmla="*/ 30 w 30"/>
              <a:gd name="T7" fmla="*/ 0 h 14"/>
              <a:gd name="T8" fmla="*/ 30 w 30"/>
              <a:gd name="T9" fmla="*/ 0 h 14"/>
              <a:gd name="T10" fmla="*/ 30 w 30"/>
              <a:gd name="T11" fmla="*/ 0 h 14"/>
              <a:gd name="T12" fmla="*/ 29 w 30"/>
              <a:gd name="T13" fmla="*/ 1 h 14"/>
              <a:gd name="T14" fmla="*/ 24 w 30"/>
              <a:gd name="T15" fmla="*/ 6 h 14"/>
              <a:gd name="T16" fmla="*/ 24 w 30"/>
              <a:gd name="T17" fmla="*/ 6 h 14"/>
              <a:gd name="T18" fmla="*/ 24 w 30"/>
              <a:gd name="T19" fmla="*/ 6 h 14"/>
              <a:gd name="T20" fmla="*/ 23 w 30"/>
              <a:gd name="T21" fmla="*/ 7 h 14"/>
              <a:gd name="T22" fmla="*/ 23 w 30"/>
              <a:gd name="T23" fmla="*/ 7 h 14"/>
              <a:gd name="T24" fmla="*/ 23 w 30"/>
              <a:gd name="T25" fmla="*/ 7 h 14"/>
              <a:gd name="T26" fmla="*/ 23 w 30"/>
              <a:gd name="T27" fmla="*/ 7 h 14"/>
              <a:gd name="T28" fmla="*/ 23 w 30"/>
              <a:gd name="T29" fmla="*/ 7 h 14"/>
              <a:gd name="T30" fmla="*/ 23 w 30"/>
              <a:gd name="T31" fmla="*/ 7 h 14"/>
              <a:gd name="T32" fmla="*/ 21 w 30"/>
              <a:gd name="T33" fmla="*/ 8 h 14"/>
              <a:gd name="T34" fmla="*/ 21 w 30"/>
              <a:gd name="T35" fmla="*/ 8 h 14"/>
              <a:gd name="T36" fmla="*/ 21 w 30"/>
              <a:gd name="T37" fmla="*/ 8 h 14"/>
              <a:gd name="T38" fmla="*/ 21 w 30"/>
              <a:gd name="T39" fmla="*/ 8 h 14"/>
              <a:gd name="T40" fmla="*/ 21 w 30"/>
              <a:gd name="T41" fmla="*/ 8 h 14"/>
              <a:gd name="T42" fmla="*/ 21 w 30"/>
              <a:gd name="T43" fmla="*/ 8 h 14"/>
              <a:gd name="T44" fmla="*/ 21 w 30"/>
              <a:gd name="T45" fmla="*/ 8 h 14"/>
              <a:gd name="T46" fmla="*/ 20 w 30"/>
              <a:gd name="T47" fmla="*/ 8 h 14"/>
              <a:gd name="T48" fmla="*/ 20 w 30"/>
              <a:gd name="T49" fmla="*/ 8 h 14"/>
              <a:gd name="T50" fmla="*/ 18 w 30"/>
              <a:gd name="T51" fmla="*/ 11 h 14"/>
              <a:gd name="T52" fmla="*/ 18 w 30"/>
              <a:gd name="T53" fmla="*/ 11 h 14"/>
              <a:gd name="T54" fmla="*/ 18 w 30"/>
              <a:gd name="T55" fmla="*/ 11 h 14"/>
              <a:gd name="T56" fmla="*/ 18 w 30"/>
              <a:gd name="T57" fmla="*/ 11 h 14"/>
              <a:gd name="T58" fmla="*/ 17 w 30"/>
              <a:gd name="T59" fmla="*/ 11 h 14"/>
              <a:gd name="T60" fmla="*/ 13 w 30"/>
              <a:gd name="T61" fmla="*/ 13 h 14"/>
              <a:gd name="T62" fmla="*/ 10 w 30"/>
              <a:gd name="T63" fmla="*/ 14 h 14"/>
              <a:gd name="T64" fmla="*/ 2 w 30"/>
              <a:gd name="T65" fmla="*/ 13 h 14"/>
              <a:gd name="T66" fmla="*/ 1 w 30"/>
              <a:gd name="T67" fmla="*/ 13 h 14"/>
              <a:gd name="T68" fmla="*/ 0 w 30"/>
              <a:gd name="T69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" h="14">
                <a:moveTo>
                  <a:pt x="29" y="0"/>
                </a:moveTo>
                <a:lnTo>
                  <a:pt x="30" y="0"/>
                </a:lnTo>
                <a:lnTo>
                  <a:pt x="30" y="0"/>
                </a:lnTo>
                <a:lnTo>
                  <a:pt x="30" y="0"/>
                </a:lnTo>
                <a:lnTo>
                  <a:pt x="30" y="0"/>
                </a:lnTo>
                <a:lnTo>
                  <a:pt x="30" y="0"/>
                </a:lnTo>
                <a:lnTo>
                  <a:pt x="29" y="1"/>
                </a:lnTo>
                <a:lnTo>
                  <a:pt x="24" y="6"/>
                </a:lnTo>
                <a:lnTo>
                  <a:pt x="24" y="6"/>
                </a:lnTo>
                <a:lnTo>
                  <a:pt x="24" y="6"/>
                </a:lnTo>
                <a:lnTo>
                  <a:pt x="23" y="7"/>
                </a:lnTo>
                <a:lnTo>
                  <a:pt x="23" y="7"/>
                </a:lnTo>
                <a:lnTo>
                  <a:pt x="23" y="7"/>
                </a:lnTo>
                <a:lnTo>
                  <a:pt x="23" y="7"/>
                </a:lnTo>
                <a:lnTo>
                  <a:pt x="23" y="7"/>
                </a:lnTo>
                <a:lnTo>
                  <a:pt x="23" y="7"/>
                </a:lnTo>
                <a:lnTo>
                  <a:pt x="21" y="8"/>
                </a:lnTo>
                <a:lnTo>
                  <a:pt x="21" y="8"/>
                </a:lnTo>
                <a:lnTo>
                  <a:pt x="21" y="8"/>
                </a:lnTo>
                <a:lnTo>
                  <a:pt x="21" y="8"/>
                </a:lnTo>
                <a:lnTo>
                  <a:pt x="21" y="8"/>
                </a:lnTo>
                <a:lnTo>
                  <a:pt x="21" y="8"/>
                </a:lnTo>
                <a:lnTo>
                  <a:pt x="21" y="8"/>
                </a:lnTo>
                <a:lnTo>
                  <a:pt x="20" y="8"/>
                </a:lnTo>
                <a:lnTo>
                  <a:pt x="20" y="8"/>
                </a:lnTo>
                <a:lnTo>
                  <a:pt x="18" y="11"/>
                </a:lnTo>
                <a:lnTo>
                  <a:pt x="18" y="11"/>
                </a:lnTo>
                <a:lnTo>
                  <a:pt x="18" y="11"/>
                </a:lnTo>
                <a:lnTo>
                  <a:pt x="18" y="11"/>
                </a:lnTo>
                <a:lnTo>
                  <a:pt x="17" y="11"/>
                </a:lnTo>
                <a:lnTo>
                  <a:pt x="13" y="13"/>
                </a:lnTo>
                <a:lnTo>
                  <a:pt x="10" y="14"/>
                </a:lnTo>
                <a:lnTo>
                  <a:pt x="2" y="13"/>
                </a:lnTo>
                <a:lnTo>
                  <a:pt x="1" y="13"/>
                </a:lnTo>
                <a:lnTo>
                  <a:pt x="0" y="12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23" name="Freeform 175"/>
          <p:cNvSpPr>
            <a:spLocks/>
          </p:cNvSpPr>
          <p:nvPr/>
        </p:nvSpPr>
        <p:spPr bwMode="auto">
          <a:xfrm>
            <a:off x="9493250" y="5870575"/>
            <a:ext cx="41275" cy="11113"/>
          </a:xfrm>
          <a:custGeom>
            <a:avLst/>
            <a:gdLst>
              <a:gd name="T0" fmla="*/ 26 w 26"/>
              <a:gd name="T1" fmla="*/ 0 h 7"/>
              <a:gd name="T2" fmla="*/ 25 w 26"/>
              <a:gd name="T3" fmla="*/ 0 h 7"/>
              <a:gd name="T4" fmla="*/ 23 w 26"/>
              <a:gd name="T5" fmla="*/ 0 h 7"/>
              <a:gd name="T6" fmla="*/ 21 w 26"/>
              <a:gd name="T7" fmla="*/ 0 h 7"/>
              <a:gd name="T8" fmla="*/ 19 w 26"/>
              <a:gd name="T9" fmla="*/ 0 h 7"/>
              <a:gd name="T10" fmla="*/ 17 w 26"/>
              <a:gd name="T11" fmla="*/ 0 h 7"/>
              <a:gd name="T12" fmla="*/ 16 w 26"/>
              <a:gd name="T13" fmla="*/ 0 h 7"/>
              <a:gd name="T14" fmla="*/ 14 w 26"/>
              <a:gd name="T15" fmla="*/ 0 h 7"/>
              <a:gd name="T16" fmla="*/ 12 w 26"/>
              <a:gd name="T17" fmla="*/ 0 h 7"/>
              <a:gd name="T18" fmla="*/ 11 w 26"/>
              <a:gd name="T19" fmla="*/ 0 h 7"/>
              <a:gd name="T20" fmla="*/ 11 w 26"/>
              <a:gd name="T21" fmla="*/ 0 h 7"/>
              <a:gd name="T22" fmla="*/ 11 w 26"/>
              <a:gd name="T23" fmla="*/ 1 h 7"/>
              <a:gd name="T24" fmla="*/ 11 w 26"/>
              <a:gd name="T25" fmla="*/ 1 h 7"/>
              <a:gd name="T26" fmla="*/ 7 w 26"/>
              <a:gd name="T27" fmla="*/ 3 h 7"/>
              <a:gd name="T28" fmla="*/ 7 w 26"/>
              <a:gd name="T29" fmla="*/ 3 h 7"/>
              <a:gd name="T30" fmla="*/ 7 w 26"/>
              <a:gd name="T31" fmla="*/ 3 h 7"/>
              <a:gd name="T32" fmla="*/ 7 w 26"/>
              <a:gd name="T33" fmla="*/ 3 h 7"/>
              <a:gd name="T34" fmla="*/ 7 w 26"/>
              <a:gd name="T35" fmla="*/ 3 h 7"/>
              <a:gd name="T36" fmla="*/ 6 w 26"/>
              <a:gd name="T37" fmla="*/ 4 h 7"/>
              <a:gd name="T38" fmla="*/ 6 w 26"/>
              <a:gd name="T39" fmla="*/ 4 h 7"/>
              <a:gd name="T40" fmla="*/ 5 w 26"/>
              <a:gd name="T41" fmla="*/ 4 h 7"/>
              <a:gd name="T42" fmla="*/ 5 w 26"/>
              <a:gd name="T43" fmla="*/ 4 h 7"/>
              <a:gd name="T44" fmla="*/ 5 w 26"/>
              <a:gd name="T45" fmla="*/ 4 h 7"/>
              <a:gd name="T46" fmla="*/ 3 w 26"/>
              <a:gd name="T47" fmla="*/ 6 h 7"/>
              <a:gd name="T48" fmla="*/ 1 w 26"/>
              <a:gd name="T49" fmla="*/ 7 h 7"/>
              <a:gd name="T50" fmla="*/ 0 w 26"/>
              <a:gd name="T5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6" h="7">
                <a:moveTo>
                  <a:pt x="26" y="0"/>
                </a:moveTo>
                <a:lnTo>
                  <a:pt x="25" y="0"/>
                </a:lnTo>
                <a:lnTo>
                  <a:pt x="23" y="0"/>
                </a:lnTo>
                <a:lnTo>
                  <a:pt x="21" y="0"/>
                </a:lnTo>
                <a:lnTo>
                  <a:pt x="19" y="0"/>
                </a:lnTo>
                <a:lnTo>
                  <a:pt x="17" y="0"/>
                </a:lnTo>
                <a:lnTo>
                  <a:pt x="16" y="0"/>
                </a:lnTo>
                <a:lnTo>
                  <a:pt x="14" y="0"/>
                </a:lnTo>
                <a:lnTo>
                  <a:pt x="12" y="0"/>
                </a:lnTo>
                <a:lnTo>
                  <a:pt x="11" y="0"/>
                </a:lnTo>
                <a:lnTo>
                  <a:pt x="11" y="0"/>
                </a:lnTo>
                <a:lnTo>
                  <a:pt x="11" y="1"/>
                </a:lnTo>
                <a:lnTo>
                  <a:pt x="11" y="1"/>
                </a:lnTo>
                <a:lnTo>
                  <a:pt x="7" y="3"/>
                </a:lnTo>
                <a:lnTo>
                  <a:pt x="7" y="3"/>
                </a:lnTo>
                <a:lnTo>
                  <a:pt x="7" y="3"/>
                </a:lnTo>
                <a:lnTo>
                  <a:pt x="7" y="3"/>
                </a:lnTo>
                <a:lnTo>
                  <a:pt x="7" y="3"/>
                </a:lnTo>
                <a:lnTo>
                  <a:pt x="6" y="4"/>
                </a:lnTo>
                <a:lnTo>
                  <a:pt x="6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3" y="6"/>
                </a:lnTo>
                <a:lnTo>
                  <a:pt x="1" y="7"/>
                </a:lnTo>
                <a:lnTo>
                  <a:pt x="0" y="7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24" name="Freeform 176"/>
          <p:cNvSpPr>
            <a:spLocks/>
          </p:cNvSpPr>
          <p:nvPr/>
        </p:nvSpPr>
        <p:spPr bwMode="auto">
          <a:xfrm>
            <a:off x="9467850" y="5872163"/>
            <a:ext cx="19050" cy="11112"/>
          </a:xfrm>
          <a:custGeom>
            <a:avLst/>
            <a:gdLst>
              <a:gd name="T0" fmla="*/ 12 w 12"/>
              <a:gd name="T1" fmla="*/ 0 h 7"/>
              <a:gd name="T2" fmla="*/ 9 w 12"/>
              <a:gd name="T3" fmla="*/ 1 h 7"/>
              <a:gd name="T4" fmla="*/ 9 w 12"/>
              <a:gd name="T5" fmla="*/ 2 h 7"/>
              <a:gd name="T6" fmla="*/ 9 w 12"/>
              <a:gd name="T7" fmla="*/ 2 h 7"/>
              <a:gd name="T8" fmla="*/ 9 w 12"/>
              <a:gd name="T9" fmla="*/ 2 h 7"/>
              <a:gd name="T10" fmla="*/ 9 w 12"/>
              <a:gd name="T11" fmla="*/ 2 h 7"/>
              <a:gd name="T12" fmla="*/ 8 w 12"/>
              <a:gd name="T13" fmla="*/ 2 h 7"/>
              <a:gd name="T14" fmla="*/ 7 w 12"/>
              <a:gd name="T15" fmla="*/ 3 h 7"/>
              <a:gd name="T16" fmla="*/ 6 w 12"/>
              <a:gd name="T17" fmla="*/ 4 h 7"/>
              <a:gd name="T18" fmla="*/ 0 w 12"/>
              <a:gd name="T19" fmla="*/ 7 h 7"/>
              <a:gd name="T20" fmla="*/ 0 w 12"/>
              <a:gd name="T21" fmla="*/ 7 h 7"/>
              <a:gd name="T22" fmla="*/ 0 w 12"/>
              <a:gd name="T23" fmla="*/ 7 h 7"/>
              <a:gd name="T24" fmla="*/ 0 w 12"/>
              <a:gd name="T25" fmla="*/ 7 h 7"/>
              <a:gd name="T26" fmla="*/ 0 w 12"/>
              <a:gd name="T2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7">
                <a:moveTo>
                  <a:pt x="12" y="0"/>
                </a:moveTo>
                <a:lnTo>
                  <a:pt x="9" y="1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8" y="2"/>
                </a:lnTo>
                <a:lnTo>
                  <a:pt x="7" y="3"/>
                </a:lnTo>
                <a:lnTo>
                  <a:pt x="6" y="4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25" name="Freeform 177"/>
          <p:cNvSpPr>
            <a:spLocks/>
          </p:cNvSpPr>
          <p:nvPr/>
        </p:nvSpPr>
        <p:spPr bwMode="auto">
          <a:xfrm>
            <a:off x="9309100" y="5876925"/>
            <a:ext cx="30163" cy="11113"/>
          </a:xfrm>
          <a:custGeom>
            <a:avLst/>
            <a:gdLst>
              <a:gd name="T0" fmla="*/ 0 w 19"/>
              <a:gd name="T1" fmla="*/ 0 h 7"/>
              <a:gd name="T2" fmla="*/ 1 w 19"/>
              <a:gd name="T3" fmla="*/ 0 h 7"/>
              <a:gd name="T4" fmla="*/ 3 w 19"/>
              <a:gd name="T5" fmla="*/ 1 h 7"/>
              <a:gd name="T6" fmla="*/ 4 w 19"/>
              <a:gd name="T7" fmla="*/ 1 h 7"/>
              <a:gd name="T8" fmla="*/ 6 w 19"/>
              <a:gd name="T9" fmla="*/ 1 h 7"/>
              <a:gd name="T10" fmla="*/ 7 w 19"/>
              <a:gd name="T11" fmla="*/ 2 h 7"/>
              <a:gd name="T12" fmla="*/ 7 w 19"/>
              <a:gd name="T13" fmla="*/ 2 h 7"/>
              <a:gd name="T14" fmla="*/ 9 w 19"/>
              <a:gd name="T15" fmla="*/ 2 h 7"/>
              <a:gd name="T16" fmla="*/ 10 w 19"/>
              <a:gd name="T17" fmla="*/ 2 h 7"/>
              <a:gd name="T18" fmla="*/ 11 w 19"/>
              <a:gd name="T19" fmla="*/ 3 h 7"/>
              <a:gd name="T20" fmla="*/ 18 w 19"/>
              <a:gd name="T21" fmla="*/ 6 h 7"/>
              <a:gd name="T22" fmla="*/ 19 w 19"/>
              <a:gd name="T2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7">
                <a:moveTo>
                  <a:pt x="0" y="0"/>
                </a:moveTo>
                <a:lnTo>
                  <a:pt x="1" y="0"/>
                </a:lnTo>
                <a:lnTo>
                  <a:pt x="3" y="1"/>
                </a:lnTo>
                <a:lnTo>
                  <a:pt x="4" y="1"/>
                </a:lnTo>
                <a:lnTo>
                  <a:pt x="6" y="1"/>
                </a:lnTo>
                <a:lnTo>
                  <a:pt x="7" y="2"/>
                </a:lnTo>
                <a:lnTo>
                  <a:pt x="7" y="2"/>
                </a:lnTo>
                <a:lnTo>
                  <a:pt x="9" y="2"/>
                </a:lnTo>
                <a:lnTo>
                  <a:pt x="10" y="2"/>
                </a:lnTo>
                <a:lnTo>
                  <a:pt x="11" y="3"/>
                </a:lnTo>
                <a:lnTo>
                  <a:pt x="18" y="6"/>
                </a:lnTo>
                <a:lnTo>
                  <a:pt x="19" y="7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26" name="Freeform 178"/>
          <p:cNvSpPr>
            <a:spLocks/>
          </p:cNvSpPr>
          <p:nvPr/>
        </p:nvSpPr>
        <p:spPr bwMode="auto">
          <a:xfrm>
            <a:off x="9304338" y="5878513"/>
            <a:ext cx="33337" cy="22225"/>
          </a:xfrm>
          <a:custGeom>
            <a:avLst/>
            <a:gdLst>
              <a:gd name="T0" fmla="*/ 2 w 21"/>
              <a:gd name="T1" fmla="*/ 0 h 14"/>
              <a:gd name="T2" fmla="*/ 0 w 21"/>
              <a:gd name="T3" fmla="*/ 0 h 14"/>
              <a:gd name="T4" fmla="*/ 0 w 21"/>
              <a:gd name="T5" fmla="*/ 0 h 14"/>
              <a:gd name="T6" fmla="*/ 0 w 21"/>
              <a:gd name="T7" fmla="*/ 0 h 14"/>
              <a:gd name="T8" fmla="*/ 0 w 21"/>
              <a:gd name="T9" fmla="*/ 0 h 14"/>
              <a:gd name="T10" fmla="*/ 0 w 21"/>
              <a:gd name="T11" fmla="*/ 1 h 14"/>
              <a:gd name="T12" fmla="*/ 0 w 21"/>
              <a:gd name="T13" fmla="*/ 2 h 14"/>
              <a:gd name="T14" fmla="*/ 1 w 21"/>
              <a:gd name="T15" fmla="*/ 3 h 14"/>
              <a:gd name="T16" fmla="*/ 1 w 21"/>
              <a:gd name="T17" fmla="*/ 3 h 14"/>
              <a:gd name="T18" fmla="*/ 1 w 21"/>
              <a:gd name="T19" fmla="*/ 3 h 14"/>
              <a:gd name="T20" fmla="*/ 1 w 21"/>
              <a:gd name="T21" fmla="*/ 4 h 14"/>
              <a:gd name="T22" fmla="*/ 2 w 21"/>
              <a:gd name="T23" fmla="*/ 4 h 14"/>
              <a:gd name="T24" fmla="*/ 2 w 21"/>
              <a:gd name="T25" fmla="*/ 4 h 14"/>
              <a:gd name="T26" fmla="*/ 2 w 21"/>
              <a:gd name="T27" fmla="*/ 4 h 14"/>
              <a:gd name="T28" fmla="*/ 2 w 21"/>
              <a:gd name="T29" fmla="*/ 5 h 14"/>
              <a:gd name="T30" fmla="*/ 2 w 21"/>
              <a:gd name="T31" fmla="*/ 5 h 14"/>
              <a:gd name="T32" fmla="*/ 8 w 21"/>
              <a:gd name="T33" fmla="*/ 10 h 14"/>
              <a:gd name="T34" fmla="*/ 8 w 21"/>
              <a:gd name="T35" fmla="*/ 10 h 14"/>
              <a:gd name="T36" fmla="*/ 8 w 21"/>
              <a:gd name="T37" fmla="*/ 10 h 14"/>
              <a:gd name="T38" fmla="*/ 8 w 21"/>
              <a:gd name="T39" fmla="*/ 10 h 14"/>
              <a:gd name="T40" fmla="*/ 9 w 21"/>
              <a:gd name="T41" fmla="*/ 10 h 14"/>
              <a:gd name="T42" fmla="*/ 13 w 21"/>
              <a:gd name="T43" fmla="*/ 12 h 14"/>
              <a:gd name="T44" fmla="*/ 20 w 21"/>
              <a:gd name="T45" fmla="*/ 13 h 14"/>
              <a:gd name="T46" fmla="*/ 20 w 21"/>
              <a:gd name="T47" fmla="*/ 13 h 14"/>
              <a:gd name="T48" fmla="*/ 20 w 21"/>
              <a:gd name="T49" fmla="*/ 14 h 14"/>
              <a:gd name="T50" fmla="*/ 20 w 21"/>
              <a:gd name="T51" fmla="*/ 14 h 14"/>
              <a:gd name="T52" fmla="*/ 21 w 21"/>
              <a:gd name="T53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1" h="14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1"/>
                </a:lnTo>
                <a:lnTo>
                  <a:pt x="0" y="2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5"/>
                </a:lnTo>
                <a:lnTo>
                  <a:pt x="2" y="5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9" y="10"/>
                </a:lnTo>
                <a:lnTo>
                  <a:pt x="13" y="12"/>
                </a:lnTo>
                <a:lnTo>
                  <a:pt x="20" y="13"/>
                </a:lnTo>
                <a:lnTo>
                  <a:pt x="20" y="13"/>
                </a:lnTo>
                <a:lnTo>
                  <a:pt x="20" y="14"/>
                </a:lnTo>
                <a:lnTo>
                  <a:pt x="20" y="14"/>
                </a:lnTo>
                <a:lnTo>
                  <a:pt x="21" y="14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27" name="Freeform 179"/>
          <p:cNvSpPr>
            <a:spLocks/>
          </p:cNvSpPr>
          <p:nvPr/>
        </p:nvSpPr>
        <p:spPr bwMode="auto">
          <a:xfrm>
            <a:off x="9496425" y="5876925"/>
            <a:ext cx="28575" cy="9525"/>
          </a:xfrm>
          <a:custGeom>
            <a:avLst/>
            <a:gdLst>
              <a:gd name="T0" fmla="*/ 18 w 18"/>
              <a:gd name="T1" fmla="*/ 0 h 6"/>
              <a:gd name="T2" fmla="*/ 15 w 18"/>
              <a:gd name="T3" fmla="*/ 1 h 6"/>
              <a:gd name="T4" fmla="*/ 13 w 18"/>
              <a:gd name="T5" fmla="*/ 2 h 6"/>
              <a:gd name="T6" fmla="*/ 13 w 18"/>
              <a:gd name="T7" fmla="*/ 2 h 6"/>
              <a:gd name="T8" fmla="*/ 13 w 18"/>
              <a:gd name="T9" fmla="*/ 2 h 6"/>
              <a:gd name="T10" fmla="*/ 13 w 18"/>
              <a:gd name="T11" fmla="*/ 2 h 6"/>
              <a:gd name="T12" fmla="*/ 13 w 18"/>
              <a:gd name="T13" fmla="*/ 2 h 6"/>
              <a:gd name="T14" fmla="*/ 12 w 18"/>
              <a:gd name="T15" fmla="*/ 3 h 6"/>
              <a:gd name="T16" fmla="*/ 10 w 18"/>
              <a:gd name="T17" fmla="*/ 3 h 6"/>
              <a:gd name="T18" fmla="*/ 9 w 18"/>
              <a:gd name="T19" fmla="*/ 4 h 6"/>
              <a:gd name="T20" fmla="*/ 7 w 18"/>
              <a:gd name="T21" fmla="*/ 4 h 6"/>
              <a:gd name="T22" fmla="*/ 6 w 18"/>
              <a:gd name="T23" fmla="*/ 4 h 6"/>
              <a:gd name="T24" fmla="*/ 4 w 18"/>
              <a:gd name="T25" fmla="*/ 5 h 6"/>
              <a:gd name="T26" fmla="*/ 3 w 18"/>
              <a:gd name="T27" fmla="*/ 5 h 6"/>
              <a:gd name="T28" fmla="*/ 1 w 18"/>
              <a:gd name="T29" fmla="*/ 5 h 6"/>
              <a:gd name="T30" fmla="*/ 0 w 18"/>
              <a:gd name="T3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" h="6">
                <a:moveTo>
                  <a:pt x="18" y="0"/>
                </a:moveTo>
                <a:lnTo>
                  <a:pt x="15" y="1"/>
                </a:lnTo>
                <a:lnTo>
                  <a:pt x="13" y="2"/>
                </a:lnTo>
                <a:lnTo>
                  <a:pt x="13" y="2"/>
                </a:lnTo>
                <a:lnTo>
                  <a:pt x="13" y="2"/>
                </a:lnTo>
                <a:lnTo>
                  <a:pt x="13" y="2"/>
                </a:lnTo>
                <a:lnTo>
                  <a:pt x="13" y="2"/>
                </a:lnTo>
                <a:lnTo>
                  <a:pt x="12" y="3"/>
                </a:lnTo>
                <a:lnTo>
                  <a:pt x="10" y="3"/>
                </a:lnTo>
                <a:lnTo>
                  <a:pt x="9" y="4"/>
                </a:lnTo>
                <a:lnTo>
                  <a:pt x="7" y="4"/>
                </a:lnTo>
                <a:lnTo>
                  <a:pt x="6" y="4"/>
                </a:lnTo>
                <a:lnTo>
                  <a:pt x="4" y="5"/>
                </a:lnTo>
                <a:lnTo>
                  <a:pt x="3" y="5"/>
                </a:lnTo>
                <a:lnTo>
                  <a:pt x="1" y="5"/>
                </a:lnTo>
                <a:lnTo>
                  <a:pt x="0" y="6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28" name="Freeform 180"/>
          <p:cNvSpPr>
            <a:spLocks/>
          </p:cNvSpPr>
          <p:nvPr/>
        </p:nvSpPr>
        <p:spPr bwMode="auto">
          <a:xfrm>
            <a:off x="9429750" y="5878513"/>
            <a:ext cx="31750" cy="22225"/>
          </a:xfrm>
          <a:custGeom>
            <a:avLst/>
            <a:gdLst>
              <a:gd name="T0" fmla="*/ 14 w 20"/>
              <a:gd name="T1" fmla="*/ 0 h 14"/>
              <a:gd name="T2" fmla="*/ 20 w 20"/>
              <a:gd name="T3" fmla="*/ 0 h 14"/>
              <a:gd name="T4" fmla="*/ 20 w 20"/>
              <a:gd name="T5" fmla="*/ 0 h 14"/>
              <a:gd name="T6" fmla="*/ 20 w 20"/>
              <a:gd name="T7" fmla="*/ 0 h 14"/>
              <a:gd name="T8" fmla="*/ 20 w 20"/>
              <a:gd name="T9" fmla="*/ 1 h 14"/>
              <a:gd name="T10" fmla="*/ 20 w 20"/>
              <a:gd name="T11" fmla="*/ 1 h 14"/>
              <a:gd name="T12" fmla="*/ 20 w 20"/>
              <a:gd name="T13" fmla="*/ 2 h 14"/>
              <a:gd name="T14" fmla="*/ 20 w 20"/>
              <a:gd name="T15" fmla="*/ 3 h 14"/>
              <a:gd name="T16" fmla="*/ 19 w 20"/>
              <a:gd name="T17" fmla="*/ 3 h 14"/>
              <a:gd name="T18" fmla="*/ 18 w 20"/>
              <a:gd name="T19" fmla="*/ 5 h 14"/>
              <a:gd name="T20" fmla="*/ 18 w 20"/>
              <a:gd name="T21" fmla="*/ 6 h 14"/>
              <a:gd name="T22" fmla="*/ 17 w 20"/>
              <a:gd name="T23" fmla="*/ 7 h 14"/>
              <a:gd name="T24" fmla="*/ 15 w 20"/>
              <a:gd name="T25" fmla="*/ 8 h 14"/>
              <a:gd name="T26" fmla="*/ 15 w 20"/>
              <a:gd name="T27" fmla="*/ 8 h 14"/>
              <a:gd name="T28" fmla="*/ 14 w 20"/>
              <a:gd name="T29" fmla="*/ 10 h 14"/>
              <a:gd name="T30" fmla="*/ 12 w 20"/>
              <a:gd name="T31" fmla="*/ 10 h 14"/>
              <a:gd name="T32" fmla="*/ 12 w 20"/>
              <a:gd name="T33" fmla="*/ 10 h 14"/>
              <a:gd name="T34" fmla="*/ 12 w 20"/>
              <a:gd name="T35" fmla="*/ 10 h 14"/>
              <a:gd name="T36" fmla="*/ 12 w 20"/>
              <a:gd name="T37" fmla="*/ 10 h 14"/>
              <a:gd name="T38" fmla="*/ 12 w 20"/>
              <a:gd name="T39" fmla="*/ 10 h 14"/>
              <a:gd name="T40" fmla="*/ 10 w 20"/>
              <a:gd name="T41" fmla="*/ 11 h 14"/>
              <a:gd name="T42" fmla="*/ 7 w 20"/>
              <a:gd name="T43" fmla="*/ 12 h 14"/>
              <a:gd name="T44" fmla="*/ 7 w 20"/>
              <a:gd name="T45" fmla="*/ 12 h 14"/>
              <a:gd name="T46" fmla="*/ 7 w 20"/>
              <a:gd name="T47" fmla="*/ 12 h 14"/>
              <a:gd name="T48" fmla="*/ 7 w 20"/>
              <a:gd name="T49" fmla="*/ 12 h 14"/>
              <a:gd name="T50" fmla="*/ 7 w 20"/>
              <a:gd name="T51" fmla="*/ 12 h 14"/>
              <a:gd name="T52" fmla="*/ 7 w 20"/>
              <a:gd name="T53" fmla="*/ 12 h 14"/>
              <a:gd name="T54" fmla="*/ 7 w 20"/>
              <a:gd name="T55" fmla="*/ 12 h 14"/>
              <a:gd name="T56" fmla="*/ 6 w 20"/>
              <a:gd name="T57" fmla="*/ 12 h 14"/>
              <a:gd name="T58" fmla="*/ 6 w 20"/>
              <a:gd name="T59" fmla="*/ 12 h 14"/>
              <a:gd name="T60" fmla="*/ 5 w 20"/>
              <a:gd name="T61" fmla="*/ 13 h 14"/>
              <a:gd name="T62" fmla="*/ 0 w 20"/>
              <a:gd name="T63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" h="14">
                <a:moveTo>
                  <a:pt x="14" y="0"/>
                </a:moveTo>
                <a:lnTo>
                  <a:pt x="20" y="0"/>
                </a:lnTo>
                <a:lnTo>
                  <a:pt x="20" y="0"/>
                </a:lnTo>
                <a:lnTo>
                  <a:pt x="20" y="0"/>
                </a:lnTo>
                <a:lnTo>
                  <a:pt x="20" y="1"/>
                </a:lnTo>
                <a:lnTo>
                  <a:pt x="20" y="1"/>
                </a:lnTo>
                <a:lnTo>
                  <a:pt x="20" y="2"/>
                </a:lnTo>
                <a:lnTo>
                  <a:pt x="20" y="3"/>
                </a:lnTo>
                <a:lnTo>
                  <a:pt x="19" y="3"/>
                </a:lnTo>
                <a:lnTo>
                  <a:pt x="18" y="5"/>
                </a:lnTo>
                <a:lnTo>
                  <a:pt x="18" y="6"/>
                </a:lnTo>
                <a:lnTo>
                  <a:pt x="17" y="7"/>
                </a:lnTo>
                <a:lnTo>
                  <a:pt x="15" y="8"/>
                </a:lnTo>
                <a:lnTo>
                  <a:pt x="15" y="8"/>
                </a:lnTo>
                <a:lnTo>
                  <a:pt x="14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0" y="11"/>
                </a:lnTo>
                <a:lnTo>
                  <a:pt x="7" y="12"/>
                </a:lnTo>
                <a:lnTo>
                  <a:pt x="7" y="12"/>
                </a:lnTo>
                <a:lnTo>
                  <a:pt x="7" y="12"/>
                </a:lnTo>
                <a:lnTo>
                  <a:pt x="7" y="12"/>
                </a:lnTo>
                <a:lnTo>
                  <a:pt x="7" y="12"/>
                </a:lnTo>
                <a:lnTo>
                  <a:pt x="7" y="12"/>
                </a:lnTo>
                <a:lnTo>
                  <a:pt x="7" y="12"/>
                </a:lnTo>
                <a:lnTo>
                  <a:pt x="6" y="12"/>
                </a:lnTo>
                <a:lnTo>
                  <a:pt x="6" y="12"/>
                </a:lnTo>
                <a:lnTo>
                  <a:pt x="5" y="13"/>
                </a:lnTo>
                <a:lnTo>
                  <a:pt x="0" y="14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29" name="Freeform 181"/>
          <p:cNvSpPr>
            <a:spLocks/>
          </p:cNvSpPr>
          <p:nvPr/>
        </p:nvSpPr>
        <p:spPr bwMode="auto">
          <a:xfrm>
            <a:off x="9428163" y="5878513"/>
            <a:ext cx="22225" cy="9525"/>
          </a:xfrm>
          <a:custGeom>
            <a:avLst/>
            <a:gdLst>
              <a:gd name="T0" fmla="*/ 14 w 14"/>
              <a:gd name="T1" fmla="*/ 0 h 6"/>
              <a:gd name="T2" fmla="*/ 4 w 14"/>
              <a:gd name="T3" fmla="*/ 3 h 6"/>
              <a:gd name="T4" fmla="*/ 2 w 14"/>
              <a:gd name="T5" fmla="*/ 3 h 6"/>
              <a:gd name="T6" fmla="*/ 2 w 14"/>
              <a:gd name="T7" fmla="*/ 3 h 6"/>
              <a:gd name="T8" fmla="*/ 2 w 14"/>
              <a:gd name="T9" fmla="*/ 4 h 6"/>
              <a:gd name="T10" fmla="*/ 2 w 14"/>
              <a:gd name="T11" fmla="*/ 4 h 6"/>
              <a:gd name="T12" fmla="*/ 2 w 14"/>
              <a:gd name="T13" fmla="*/ 4 h 6"/>
              <a:gd name="T14" fmla="*/ 2 w 14"/>
              <a:gd name="T15" fmla="*/ 4 h 6"/>
              <a:gd name="T16" fmla="*/ 2 w 14"/>
              <a:gd name="T17" fmla="*/ 4 h 6"/>
              <a:gd name="T18" fmla="*/ 2 w 14"/>
              <a:gd name="T19" fmla="*/ 4 h 6"/>
              <a:gd name="T20" fmla="*/ 1 w 14"/>
              <a:gd name="T21" fmla="*/ 4 h 6"/>
              <a:gd name="T22" fmla="*/ 0 w 14"/>
              <a:gd name="T2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6">
                <a:moveTo>
                  <a:pt x="14" y="0"/>
                </a:moveTo>
                <a:lnTo>
                  <a:pt x="4" y="3"/>
                </a:lnTo>
                <a:lnTo>
                  <a:pt x="2" y="3"/>
                </a:lnTo>
                <a:lnTo>
                  <a:pt x="2" y="3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1" y="4"/>
                </a:lnTo>
                <a:lnTo>
                  <a:pt x="0" y="6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30" name="Freeform 182"/>
          <p:cNvSpPr>
            <a:spLocks/>
          </p:cNvSpPr>
          <p:nvPr/>
        </p:nvSpPr>
        <p:spPr bwMode="auto">
          <a:xfrm>
            <a:off x="9315450" y="5886450"/>
            <a:ext cx="28575" cy="11113"/>
          </a:xfrm>
          <a:custGeom>
            <a:avLst/>
            <a:gdLst>
              <a:gd name="T0" fmla="*/ 0 w 18"/>
              <a:gd name="T1" fmla="*/ 0 h 7"/>
              <a:gd name="T2" fmla="*/ 0 w 18"/>
              <a:gd name="T3" fmla="*/ 0 h 7"/>
              <a:gd name="T4" fmla="*/ 0 w 18"/>
              <a:gd name="T5" fmla="*/ 0 h 7"/>
              <a:gd name="T6" fmla="*/ 0 w 18"/>
              <a:gd name="T7" fmla="*/ 0 h 7"/>
              <a:gd name="T8" fmla="*/ 0 w 18"/>
              <a:gd name="T9" fmla="*/ 0 h 7"/>
              <a:gd name="T10" fmla="*/ 6 w 18"/>
              <a:gd name="T11" fmla="*/ 3 h 7"/>
              <a:gd name="T12" fmla="*/ 8 w 18"/>
              <a:gd name="T13" fmla="*/ 4 h 7"/>
              <a:gd name="T14" fmla="*/ 12 w 18"/>
              <a:gd name="T15" fmla="*/ 5 h 7"/>
              <a:gd name="T16" fmla="*/ 12 w 18"/>
              <a:gd name="T17" fmla="*/ 5 h 7"/>
              <a:gd name="T18" fmla="*/ 12 w 18"/>
              <a:gd name="T19" fmla="*/ 5 h 7"/>
              <a:gd name="T20" fmla="*/ 12 w 18"/>
              <a:gd name="T21" fmla="*/ 5 h 7"/>
              <a:gd name="T22" fmla="*/ 13 w 18"/>
              <a:gd name="T23" fmla="*/ 5 h 7"/>
              <a:gd name="T24" fmla="*/ 14 w 18"/>
              <a:gd name="T25" fmla="*/ 6 h 7"/>
              <a:gd name="T26" fmla="*/ 18 w 18"/>
              <a:gd name="T2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7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6" y="3"/>
                </a:lnTo>
                <a:lnTo>
                  <a:pt x="8" y="4"/>
                </a:lnTo>
                <a:lnTo>
                  <a:pt x="12" y="5"/>
                </a:lnTo>
                <a:lnTo>
                  <a:pt x="12" y="5"/>
                </a:lnTo>
                <a:lnTo>
                  <a:pt x="12" y="5"/>
                </a:lnTo>
                <a:lnTo>
                  <a:pt x="12" y="5"/>
                </a:lnTo>
                <a:lnTo>
                  <a:pt x="13" y="5"/>
                </a:lnTo>
                <a:lnTo>
                  <a:pt x="14" y="6"/>
                </a:lnTo>
                <a:lnTo>
                  <a:pt x="18" y="7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31" name="Freeform 183"/>
          <p:cNvSpPr>
            <a:spLocks/>
          </p:cNvSpPr>
          <p:nvPr/>
        </p:nvSpPr>
        <p:spPr bwMode="auto">
          <a:xfrm>
            <a:off x="9347200" y="5886450"/>
            <a:ext cx="101600" cy="34925"/>
          </a:xfrm>
          <a:custGeom>
            <a:avLst/>
            <a:gdLst>
              <a:gd name="T0" fmla="*/ 7 w 64"/>
              <a:gd name="T1" fmla="*/ 0 h 22"/>
              <a:gd name="T2" fmla="*/ 8 w 64"/>
              <a:gd name="T3" fmla="*/ 0 h 22"/>
              <a:gd name="T4" fmla="*/ 10 w 64"/>
              <a:gd name="T5" fmla="*/ 1 h 22"/>
              <a:gd name="T6" fmla="*/ 10 w 64"/>
              <a:gd name="T7" fmla="*/ 1 h 22"/>
              <a:gd name="T8" fmla="*/ 14 w 64"/>
              <a:gd name="T9" fmla="*/ 2 h 22"/>
              <a:gd name="T10" fmla="*/ 15 w 64"/>
              <a:gd name="T11" fmla="*/ 3 h 22"/>
              <a:gd name="T12" fmla="*/ 17 w 64"/>
              <a:gd name="T13" fmla="*/ 3 h 22"/>
              <a:gd name="T14" fmla="*/ 17 w 64"/>
              <a:gd name="T15" fmla="*/ 4 h 22"/>
              <a:gd name="T16" fmla="*/ 21 w 64"/>
              <a:gd name="T17" fmla="*/ 7 h 22"/>
              <a:gd name="T18" fmla="*/ 24 w 64"/>
              <a:gd name="T19" fmla="*/ 7 h 22"/>
              <a:gd name="T20" fmla="*/ 24 w 64"/>
              <a:gd name="T21" fmla="*/ 7 h 22"/>
              <a:gd name="T22" fmla="*/ 26 w 64"/>
              <a:gd name="T23" fmla="*/ 5 h 22"/>
              <a:gd name="T24" fmla="*/ 30 w 64"/>
              <a:gd name="T25" fmla="*/ 3 h 22"/>
              <a:gd name="T26" fmla="*/ 34 w 64"/>
              <a:gd name="T27" fmla="*/ 2 h 22"/>
              <a:gd name="T28" fmla="*/ 37 w 64"/>
              <a:gd name="T29" fmla="*/ 1 h 22"/>
              <a:gd name="T30" fmla="*/ 40 w 64"/>
              <a:gd name="T31" fmla="*/ 0 h 22"/>
              <a:gd name="T32" fmla="*/ 43 w 64"/>
              <a:gd name="T33" fmla="*/ 0 h 22"/>
              <a:gd name="T34" fmla="*/ 47 w 64"/>
              <a:gd name="T35" fmla="*/ 0 h 22"/>
              <a:gd name="T36" fmla="*/ 41 w 64"/>
              <a:gd name="T37" fmla="*/ 9 h 22"/>
              <a:gd name="T38" fmla="*/ 25 w 64"/>
              <a:gd name="T39" fmla="*/ 11 h 22"/>
              <a:gd name="T40" fmla="*/ 25 w 64"/>
              <a:gd name="T41" fmla="*/ 12 h 22"/>
              <a:gd name="T42" fmla="*/ 24 w 64"/>
              <a:gd name="T43" fmla="*/ 13 h 22"/>
              <a:gd name="T44" fmla="*/ 24 w 64"/>
              <a:gd name="T45" fmla="*/ 13 h 22"/>
              <a:gd name="T46" fmla="*/ 26 w 64"/>
              <a:gd name="T47" fmla="*/ 14 h 22"/>
              <a:gd name="T48" fmla="*/ 29 w 64"/>
              <a:gd name="T49" fmla="*/ 16 h 22"/>
              <a:gd name="T50" fmla="*/ 29 w 64"/>
              <a:gd name="T51" fmla="*/ 16 h 22"/>
              <a:gd name="T52" fmla="*/ 36 w 64"/>
              <a:gd name="T53" fmla="*/ 20 h 22"/>
              <a:gd name="T54" fmla="*/ 37 w 64"/>
              <a:gd name="T55" fmla="*/ 20 h 22"/>
              <a:gd name="T56" fmla="*/ 39 w 64"/>
              <a:gd name="T57" fmla="*/ 22 h 22"/>
              <a:gd name="T58" fmla="*/ 45 w 64"/>
              <a:gd name="T59" fmla="*/ 21 h 22"/>
              <a:gd name="T60" fmla="*/ 51 w 64"/>
              <a:gd name="T61" fmla="*/ 21 h 22"/>
              <a:gd name="T62" fmla="*/ 55 w 64"/>
              <a:gd name="T63" fmla="*/ 20 h 22"/>
              <a:gd name="T64" fmla="*/ 64 w 64"/>
              <a:gd name="T65" fmla="*/ 18 h 22"/>
              <a:gd name="T66" fmla="*/ 64 w 64"/>
              <a:gd name="T67" fmla="*/ 17 h 22"/>
              <a:gd name="T68" fmla="*/ 61 w 64"/>
              <a:gd name="T69" fmla="*/ 15 h 22"/>
              <a:gd name="T70" fmla="*/ 60 w 64"/>
              <a:gd name="T71" fmla="*/ 15 h 22"/>
              <a:gd name="T72" fmla="*/ 60 w 64"/>
              <a:gd name="T73" fmla="*/ 15 h 22"/>
              <a:gd name="T74" fmla="*/ 56 w 64"/>
              <a:gd name="T75" fmla="*/ 13 h 22"/>
              <a:gd name="T76" fmla="*/ 56 w 64"/>
              <a:gd name="T77" fmla="*/ 13 h 22"/>
              <a:gd name="T78" fmla="*/ 53 w 64"/>
              <a:gd name="T79" fmla="*/ 11 h 22"/>
              <a:gd name="T80" fmla="*/ 51 w 64"/>
              <a:gd name="T81" fmla="*/ 10 h 22"/>
              <a:gd name="T82" fmla="*/ 47 w 64"/>
              <a:gd name="T83" fmla="*/ 10 h 22"/>
              <a:gd name="T84" fmla="*/ 45 w 64"/>
              <a:gd name="T85" fmla="*/ 10 h 22"/>
              <a:gd name="T86" fmla="*/ 44 w 64"/>
              <a:gd name="T87" fmla="*/ 11 h 22"/>
              <a:gd name="T88" fmla="*/ 43 w 64"/>
              <a:gd name="T89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4" h="22">
                <a:moveTo>
                  <a:pt x="0" y="0"/>
                </a:moveTo>
                <a:lnTo>
                  <a:pt x="7" y="0"/>
                </a:lnTo>
                <a:lnTo>
                  <a:pt x="7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10" y="1"/>
                </a:lnTo>
                <a:lnTo>
                  <a:pt x="10" y="1"/>
                </a:lnTo>
                <a:lnTo>
                  <a:pt x="10" y="1"/>
                </a:lnTo>
                <a:lnTo>
                  <a:pt x="10" y="1"/>
                </a:lnTo>
                <a:lnTo>
                  <a:pt x="10" y="1"/>
                </a:lnTo>
                <a:lnTo>
                  <a:pt x="13" y="2"/>
                </a:lnTo>
                <a:lnTo>
                  <a:pt x="14" y="2"/>
                </a:lnTo>
                <a:lnTo>
                  <a:pt x="15" y="2"/>
                </a:lnTo>
                <a:lnTo>
                  <a:pt x="15" y="2"/>
                </a:lnTo>
                <a:lnTo>
                  <a:pt x="15" y="3"/>
                </a:lnTo>
                <a:lnTo>
                  <a:pt x="15" y="3"/>
                </a:lnTo>
                <a:lnTo>
                  <a:pt x="17" y="3"/>
                </a:lnTo>
                <a:lnTo>
                  <a:pt x="17" y="3"/>
                </a:lnTo>
                <a:lnTo>
                  <a:pt x="17" y="3"/>
                </a:lnTo>
                <a:lnTo>
                  <a:pt x="17" y="4"/>
                </a:lnTo>
                <a:lnTo>
                  <a:pt x="17" y="4"/>
                </a:lnTo>
                <a:lnTo>
                  <a:pt x="20" y="6"/>
                </a:lnTo>
                <a:lnTo>
                  <a:pt x="21" y="7"/>
                </a:lnTo>
                <a:lnTo>
                  <a:pt x="21" y="7"/>
                </a:lnTo>
                <a:lnTo>
                  <a:pt x="21" y="7"/>
                </a:lnTo>
                <a:lnTo>
                  <a:pt x="21" y="7"/>
                </a:lnTo>
                <a:lnTo>
                  <a:pt x="24" y="7"/>
                </a:lnTo>
                <a:lnTo>
                  <a:pt x="24" y="7"/>
                </a:lnTo>
                <a:lnTo>
                  <a:pt x="24" y="7"/>
                </a:lnTo>
                <a:lnTo>
                  <a:pt x="24" y="7"/>
                </a:lnTo>
                <a:lnTo>
                  <a:pt x="25" y="7"/>
                </a:lnTo>
                <a:lnTo>
                  <a:pt x="26" y="6"/>
                </a:lnTo>
                <a:lnTo>
                  <a:pt x="26" y="5"/>
                </a:lnTo>
                <a:lnTo>
                  <a:pt x="28" y="5"/>
                </a:lnTo>
                <a:lnTo>
                  <a:pt x="29" y="4"/>
                </a:lnTo>
                <a:lnTo>
                  <a:pt x="30" y="3"/>
                </a:lnTo>
                <a:lnTo>
                  <a:pt x="31" y="3"/>
                </a:lnTo>
                <a:lnTo>
                  <a:pt x="33" y="2"/>
                </a:lnTo>
                <a:lnTo>
                  <a:pt x="34" y="2"/>
                </a:lnTo>
                <a:lnTo>
                  <a:pt x="35" y="1"/>
                </a:lnTo>
                <a:lnTo>
                  <a:pt x="36" y="1"/>
                </a:lnTo>
                <a:lnTo>
                  <a:pt x="37" y="1"/>
                </a:lnTo>
                <a:lnTo>
                  <a:pt x="38" y="0"/>
                </a:lnTo>
                <a:lnTo>
                  <a:pt x="39" y="0"/>
                </a:lnTo>
                <a:lnTo>
                  <a:pt x="40" y="0"/>
                </a:lnTo>
                <a:lnTo>
                  <a:pt x="42" y="0"/>
                </a:lnTo>
                <a:lnTo>
                  <a:pt x="42" y="0"/>
                </a:lnTo>
                <a:lnTo>
                  <a:pt x="43" y="0"/>
                </a:lnTo>
                <a:lnTo>
                  <a:pt x="44" y="0"/>
                </a:lnTo>
                <a:lnTo>
                  <a:pt x="46" y="0"/>
                </a:lnTo>
                <a:lnTo>
                  <a:pt x="47" y="0"/>
                </a:lnTo>
                <a:lnTo>
                  <a:pt x="47" y="1"/>
                </a:lnTo>
                <a:lnTo>
                  <a:pt x="47" y="1"/>
                </a:lnTo>
                <a:lnTo>
                  <a:pt x="41" y="9"/>
                </a:lnTo>
                <a:lnTo>
                  <a:pt x="39" y="10"/>
                </a:lnTo>
                <a:lnTo>
                  <a:pt x="35" y="10"/>
                </a:lnTo>
                <a:lnTo>
                  <a:pt x="25" y="11"/>
                </a:lnTo>
                <a:lnTo>
                  <a:pt x="25" y="11"/>
                </a:lnTo>
                <a:lnTo>
                  <a:pt x="25" y="11"/>
                </a:lnTo>
                <a:lnTo>
                  <a:pt x="25" y="12"/>
                </a:lnTo>
                <a:lnTo>
                  <a:pt x="24" y="12"/>
                </a:lnTo>
                <a:lnTo>
                  <a:pt x="24" y="13"/>
                </a:lnTo>
                <a:lnTo>
                  <a:pt x="24" y="13"/>
                </a:lnTo>
                <a:lnTo>
                  <a:pt x="24" y="13"/>
                </a:lnTo>
                <a:lnTo>
                  <a:pt x="24" y="13"/>
                </a:lnTo>
                <a:lnTo>
                  <a:pt x="24" y="13"/>
                </a:lnTo>
                <a:lnTo>
                  <a:pt x="25" y="14"/>
                </a:lnTo>
                <a:lnTo>
                  <a:pt x="25" y="14"/>
                </a:lnTo>
                <a:lnTo>
                  <a:pt x="26" y="14"/>
                </a:lnTo>
                <a:lnTo>
                  <a:pt x="26" y="14"/>
                </a:lnTo>
                <a:lnTo>
                  <a:pt x="26" y="14"/>
                </a:lnTo>
                <a:lnTo>
                  <a:pt x="29" y="16"/>
                </a:lnTo>
                <a:lnTo>
                  <a:pt x="29" y="16"/>
                </a:lnTo>
                <a:lnTo>
                  <a:pt x="29" y="16"/>
                </a:lnTo>
                <a:lnTo>
                  <a:pt x="29" y="16"/>
                </a:lnTo>
                <a:lnTo>
                  <a:pt x="29" y="16"/>
                </a:lnTo>
                <a:lnTo>
                  <a:pt x="35" y="20"/>
                </a:lnTo>
                <a:lnTo>
                  <a:pt x="36" y="20"/>
                </a:lnTo>
                <a:lnTo>
                  <a:pt x="37" y="20"/>
                </a:lnTo>
                <a:lnTo>
                  <a:pt x="37" y="20"/>
                </a:lnTo>
                <a:lnTo>
                  <a:pt x="37" y="20"/>
                </a:lnTo>
                <a:lnTo>
                  <a:pt x="37" y="20"/>
                </a:lnTo>
                <a:lnTo>
                  <a:pt x="39" y="21"/>
                </a:lnTo>
                <a:lnTo>
                  <a:pt x="39" y="22"/>
                </a:lnTo>
                <a:lnTo>
                  <a:pt x="42" y="22"/>
                </a:lnTo>
                <a:lnTo>
                  <a:pt x="43" y="22"/>
                </a:lnTo>
                <a:lnTo>
                  <a:pt x="45" y="21"/>
                </a:lnTo>
                <a:lnTo>
                  <a:pt x="47" y="21"/>
                </a:lnTo>
                <a:lnTo>
                  <a:pt x="48" y="21"/>
                </a:lnTo>
                <a:lnTo>
                  <a:pt x="51" y="21"/>
                </a:lnTo>
                <a:lnTo>
                  <a:pt x="52" y="20"/>
                </a:lnTo>
                <a:lnTo>
                  <a:pt x="54" y="20"/>
                </a:lnTo>
                <a:lnTo>
                  <a:pt x="55" y="20"/>
                </a:lnTo>
                <a:lnTo>
                  <a:pt x="56" y="20"/>
                </a:lnTo>
                <a:lnTo>
                  <a:pt x="63" y="18"/>
                </a:lnTo>
                <a:lnTo>
                  <a:pt x="64" y="18"/>
                </a:lnTo>
                <a:lnTo>
                  <a:pt x="64" y="18"/>
                </a:lnTo>
                <a:lnTo>
                  <a:pt x="64" y="18"/>
                </a:lnTo>
                <a:lnTo>
                  <a:pt x="64" y="17"/>
                </a:lnTo>
                <a:lnTo>
                  <a:pt x="64" y="17"/>
                </a:lnTo>
                <a:lnTo>
                  <a:pt x="61" y="15"/>
                </a:lnTo>
                <a:lnTo>
                  <a:pt x="61" y="15"/>
                </a:lnTo>
                <a:lnTo>
                  <a:pt x="61" y="15"/>
                </a:lnTo>
                <a:lnTo>
                  <a:pt x="61" y="15"/>
                </a:lnTo>
                <a:lnTo>
                  <a:pt x="60" y="15"/>
                </a:lnTo>
                <a:lnTo>
                  <a:pt x="60" y="15"/>
                </a:lnTo>
                <a:lnTo>
                  <a:pt x="60" y="15"/>
                </a:lnTo>
                <a:lnTo>
                  <a:pt x="60" y="15"/>
                </a:lnTo>
                <a:lnTo>
                  <a:pt x="60" y="15"/>
                </a:lnTo>
                <a:lnTo>
                  <a:pt x="58" y="14"/>
                </a:lnTo>
                <a:lnTo>
                  <a:pt x="56" y="13"/>
                </a:lnTo>
                <a:lnTo>
                  <a:pt x="56" y="13"/>
                </a:lnTo>
                <a:lnTo>
                  <a:pt x="56" y="13"/>
                </a:lnTo>
                <a:lnTo>
                  <a:pt x="56" y="13"/>
                </a:lnTo>
                <a:lnTo>
                  <a:pt x="56" y="13"/>
                </a:lnTo>
                <a:lnTo>
                  <a:pt x="53" y="12"/>
                </a:lnTo>
                <a:lnTo>
                  <a:pt x="53" y="11"/>
                </a:lnTo>
                <a:lnTo>
                  <a:pt x="52" y="11"/>
                </a:lnTo>
                <a:lnTo>
                  <a:pt x="51" y="10"/>
                </a:lnTo>
                <a:lnTo>
                  <a:pt x="51" y="10"/>
                </a:lnTo>
                <a:lnTo>
                  <a:pt x="50" y="10"/>
                </a:lnTo>
                <a:lnTo>
                  <a:pt x="48" y="10"/>
                </a:lnTo>
                <a:lnTo>
                  <a:pt x="47" y="10"/>
                </a:lnTo>
                <a:lnTo>
                  <a:pt x="47" y="10"/>
                </a:lnTo>
                <a:lnTo>
                  <a:pt x="46" y="10"/>
                </a:lnTo>
                <a:lnTo>
                  <a:pt x="45" y="10"/>
                </a:lnTo>
                <a:lnTo>
                  <a:pt x="45" y="10"/>
                </a:lnTo>
                <a:lnTo>
                  <a:pt x="44" y="11"/>
                </a:lnTo>
                <a:lnTo>
                  <a:pt x="44" y="11"/>
                </a:lnTo>
                <a:lnTo>
                  <a:pt x="43" y="12"/>
                </a:lnTo>
                <a:lnTo>
                  <a:pt x="43" y="12"/>
                </a:lnTo>
                <a:lnTo>
                  <a:pt x="43" y="12"/>
                </a:lnTo>
                <a:lnTo>
                  <a:pt x="43" y="12"/>
                </a:lnTo>
                <a:lnTo>
                  <a:pt x="43" y="12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32" name="Freeform 184"/>
          <p:cNvSpPr>
            <a:spLocks/>
          </p:cNvSpPr>
          <p:nvPr/>
        </p:nvSpPr>
        <p:spPr bwMode="auto">
          <a:xfrm>
            <a:off x="9344025" y="5886450"/>
            <a:ext cx="34925" cy="15875"/>
          </a:xfrm>
          <a:custGeom>
            <a:avLst/>
            <a:gdLst>
              <a:gd name="T0" fmla="*/ 1 w 22"/>
              <a:gd name="T1" fmla="*/ 0 h 10"/>
              <a:gd name="T2" fmla="*/ 0 w 22"/>
              <a:gd name="T3" fmla="*/ 0 h 10"/>
              <a:gd name="T4" fmla="*/ 0 w 22"/>
              <a:gd name="T5" fmla="*/ 0 h 10"/>
              <a:gd name="T6" fmla="*/ 0 w 22"/>
              <a:gd name="T7" fmla="*/ 0 h 10"/>
              <a:gd name="T8" fmla="*/ 0 w 22"/>
              <a:gd name="T9" fmla="*/ 0 h 10"/>
              <a:gd name="T10" fmla="*/ 0 w 22"/>
              <a:gd name="T11" fmla="*/ 0 h 10"/>
              <a:gd name="T12" fmla="*/ 0 w 22"/>
              <a:gd name="T13" fmla="*/ 1 h 10"/>
              <a:gd name="T14" fmla="*/ 1 w 22"/>
              <a:gd name="T15" fmla="*/ 3 h 10"/>
              <a:gd name="T16" fmla="*/ 2 w 22"/>
              <a:gd name="T17" fmla="*/ 5 h 10"/>
              <a:gd name="T18" fmla="*/ 3 w 22"/>
              <a:gd name="T19" fmla="*/ 5 h 10"/>
              <a:gd name="T20" fmla="*/ 3 w 22"/>
              <a:gd name="T21" fmla="*/ 6 h 10"/>
              <a:gd name="T22" fmla="*/ 4 w 22"/>
              <a:gd name="T23" fmla="*/ 7 h 10"/>
              <a:gd name="T24" fmla="*/ 5 w 22"/>
              <a:gd name="T25" fmla="*/ 7 h 10"/>
              <a:gd name="T26" fmla="*/ 7 w 22"/>
              <a:gd name="T27" fmla="*/ 8 h 10"/>
              <a:gd name="T28" fmla="*/ 8 w 22"/>
              <a:gd name="T29" fmla="*/ 9 h 10"/>
              <a:gd name="T30" fmla="*/ 8 w 22"/>
              <a:gd name="T31" fmla="*/ 10 h 10"/>
              <a:gd name="T32" fmla="*/ 10 w 22"/>
              <a:gd name="T33" fmla="*/ 10 h 10"/>
              <a:gd name="T34" fmla="*/ 18 w 22"/>
              <a:gd name="T35" fmla="*/ 10 h 10"/>
              <a:gd name="T36" fmla="*/ 18 w 22"/>
              <a:gd name="T37" fmla="*/ 10 h 10"/>
              <a:gd name="T38" fmla="*/ 18 w 22"/>
              <a:gd name="T39" fmla="*/ 10 h 10"/>
              <a:gd name="T40" fmla="*/ 19 w 22"/>
              <a:gd name="T41" fmla="*/ 10 h 10"/>
              <a:gd name="T42" fmla="*/ 19 w 22"/>
              <a:gd name="T43" fmla="*/ 10 h 10"/>
              <a:gd name="T44" fmla="*/ 22 w 22"/>
              <a:gd name="T45" fmla="*/ 10 h 10"/>
              <a:gd name="T46" fmla="*/ 22 w 22"/>
              <a:gd name="T47" fmla="*/ 9 h 10"/>
              <a:gd name="T48" fmla="*/ 20 w 22"/>
              <a:gd name="T49" fmla="*/ 8 h 10"/>
              <a:gd name="T50" fmla="*/ 18 w 22"/>
              <a:gd name="T51" fmla="*/ 7 h 10"/>
              <a:gd name="T52" fmla="*/ 17 w 22"/>
              <a:gd name="T53" fmla="*/ 7 h 10"/>
              <a:gd name="T54" fmla="*/ 16 w 22"/>
              <a:gd name="T55" fmla="*/ 7 h 10"/>
              <a:gd name="T56" fmla="*/ 14 w 22"/>
              <a:gd name="T57" fmla="*/ 6 h 10"/>
              <a:gd name="T58" fmla="*/ 12 w 22"/>
              <a:gd name="T59" fmla="*/ 6 h 10"/>
              <a:gd name="T60" fmla="*/ 11 w 22"/>
              <a:gd name="T61" fmla="*/ 6 h 10"/>
              <a:gd name="T62" fmla="*/ 9 w 22"/>
              <a:gd name="T63" fmla="*/ 5 h 10"/>
              <a:gd name="T64" fmla="*/ 7 w 22"/>
              <a:gd name="T65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2" h="10">
                <a:moveTo>
                  <a:pt x="1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1"/>
                </a:lnTo>
                <a:lnTo>
                  <a:pt x="1" y="3"/>
                </a:lnTo>
                <a:lnTo>
                  <a:pt x="2" y="5"/>
                </a:lnTo>
                <a:lnTo>
                  <a:pt x="3" y="5"/>
                </a:lnTo>
                <a:lnTo>
                  <a:pt x="3" y="6"/>
                </a:lnTo>
                <a:lnTo>
                  <a:pt x="4" y="7"/>
                </a:lnTo>
                <a:lnTo>
                  <a:pt x="5" y="7"/>
                </a:lnTo>
                <a:lnTo>
                  <a:pt x="7" y="8"/>
                </a:lnTo>
                <a:lnTo>
                  <a:pt x="8" y="9"/>
                </a:lnTo>
                <a:lnTo>
                  <a:pt x="8" y="10"/>
                </a:lnTo>
                <a:lnTo>
                  <a:pt x="10" y="10"/>
                </a:lnTo>
                <a:lnTo>
                  <a:pt x="18" y="10"/>
                </a:lnTo>
                <a:lnTo>
                  <a:pt x="18" y="10"/>
                </a:lnTo>
                <a:lnTo>
                  <a:pt x="18" y="10"/>
                </a:lnTo>
                <a:lnTo>
                  <a:pt x="19" y="10"/>
                </a:lnTo>
                <a:lnTo>
                  <a:pt x="19" y="10"/>
                </a:lnTo>
                <a:lnTo>
                  <a:pt x="22" y="10"/>
                </a:lnTo>
                <a:lnTo>
                  <a:pt x="22" y="9"/>
                </a:lnTo>
                <a:lnTo>
                  <a:pt x="20" y="8"/>
                </a:lnTo>
                <a:lnTo>
                  <a:pt x="18" y="7"/>
                </a:lnTo>
                <a:lnTo>
                  <a:pt x="17" y="7"/>
                </a:lnTo>
                <a:lnTo>
                  <a:pt x="16" y="7"/>
                </a:lnTo>
                <a:lnTo>
                  <a:pt x="14" y="6"/>
                </a:lnTo>
                <a:lnTo>
                  <a:pt x="12" y="6"/>
                </a:lnTo>
                <a:lnTo>
                  <a:pt x="11" y="6"/>
                </a:lnTo>
                <a:lnTo>
                  <a:pt x="9" y="5"/>
                </a:lnTo>
                <a:lnTo>
                  <a:pt x="7" y="4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33" name="Freeform 185"/>
          <p:cNvSpPr>
            <a:spLocks/>
          </p:cNvSpPr>
          <p:nvPr/>
        </p:nvSpPr>
        <p:spPr bwMode="auto">
          <a:xfrm>
            <a:off x="9286875" y="5891213"/>
            <a:ext cx="26988" cy="4762"/>
          </a:xfrm>
          <a:custGeom>
            <a:avLst/>
            <a:gdLst>
              <a:gd name="T0" fmla="*/ 0 w 17"/>
              <a:gd name="T1" fmla="*/ 0 h 3"/>
              <a:gd name="T2" fmla="*/ 7 w 17"/>
              <a:gd name="T3" fmla="*/ 1 h 3"/>
              <a:gd name="T4" fmla="*/ 8 w 17"/>
              <a:gd name="T5" fmla="*/ 1 h 3"/>
              <a:gd name="T6" fmla="*/ 11 w 17"/>
              <a:gd name="T7" fmla="*/ 2 h 3"/>
              <a:gd name="T8" fmla="*/ 12 w 17"/>
              <a:gd name="T9" fmla="*/ 2 h 3"/>
              <a:gd name="T10" fmla="*/ 15 w 17"/>
              <a:gd name="T11" fmla="*/ 2 h 3"/>
              <a:gd name="T12" fmla="*/ 17 w 1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3">
                <a:moveTo>
                  <a:pt x="0" y="0"/>
                </a:moveTo>
                <a:lnTo>
                  <a:pt x="7" y="1"/>
                </a:lnTo>
                <a:lnTo>
                  <a:pt x="8" y="1"/>
                </a:lnTo>
                <a:lnTo>
                  <a:pt x="11" y="2"/>
                </a:lnTo>
                <a:lnTo>
                  <a:pt x="12" y="2"/>
                </a:lnTo>
                <a:lnTo>
                  <a:pt x="15" y="2"/>
                </a:lnTo>
                <a:lnTo>
                  <a:pt x="17" y="3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34" name="Freeform 186"/>
          <p:cNvSpPr>
            <a:spLocks/>
          </p:cNvSpPr>
          <p:nvPr/>
        </p:nvSpPr>
        <p:spPr bwMode="auto">
          <a:xfrm>
            <a:off x="9272588" y="5891213"/>
            <a:ext cx="53975" cy="17462"/>
          </a:xfrm>
          <a:custGeom>
            <a:avLst/>
            <a:gdLst>
              <a:gd name="T0" fmla="*/ 9 w 34"/>
              <a:gd name="T1" fmla="*/ 0 h 11"/>
              <a:gd name="T2" fmla="*/ 8 w 34"/>
              <a:gd name="T3" fmla="*/ 0 h 11"/>
              <a:gd name="T4" fmla="*/ 7 w 34"/>
              <a:gd name="T5" fmla="*/ 0 h 11"/>
              <a:gd name="T6" fmla="*/ 6 w 34"/>
              <a:gd name="T7" fmla="*/ 1 h 11"/>
              <a:gd name="T8" fmla="*/ 5 w 34"/>
              <a:gd name="T9" fmla="*/ 1 h 11"/>
              <a:gd name="T10" fmla="*/ 4 w 34"/>
              <a:gd name="T11" fmla="*/ 2 h 11"/>
              <a:gd name="T12" fmla="*/ 3 w 34"/>
              <a:gd name="T13" fmla="*/ 2 h 11"/>
              <a:gd name="T14" fmla="*/ 2 w 34"/>
              <a:gd name="T15" fmla="*/ 2 h 11"/>
              <a:gd name="T16" fmla="*/ 1 w 34"/>
              <a:gd name="T17" fmla="*/ 3 h 11"/>
              <a:gd name="T18" fmla="*/ 0 w 34"/>
              <a:gd name="T19" fmla="*/ 3 h 11"/>
              <a:gd name="T20" fmla="*/ 0 w 34"/>
              <a:gd name="T21" fmla="*/ 3 h 11"/>
              <a:gd name="T22" fmla="*/ 0 w 34"/>
              <a:gd name="T23" fmla="*/ 5 h 11"/>
              <a:gd name="T24" fmla="*/ 10 w 34"/>
              <a:gd name="T25" fmla="*/ 9 h 11"/>
              <a:gd name="T26" fmla="*/ 12 w 34"/>
              <a:gd name="T27" fmla="*/ 10 h 11"/>
              <a:gd name="T28" fmla="*/ 13 w 34"/>
              <a:gd name="T29" fmla="*/ 10 h 11"/>
              <a:gd name="T30" fmla="*/ 15 w 34"/>
              <a:gd name="T31" fmla="*/ 11 h 11"/>
              <a:gd name="T32" fmla="*/ 17 w 34"/>
              <a:gd name="T33" fmla="*/ 11 h 11"/>
              <a:gd name="T34" fmla="*/ 18 w 34"/>
              <a:gd name="T35" fmla="*/ 11 h 11"/>
              <a:gd name="T36" fmla="*/ 19 w 34"/>
              <a:gd name="T37" fmla="*/ 11 h 11"/>
              <a:gd name="T38" fmla="*/ 20 w 34"/>
              <a:gd name="T39" fmla="*/ 11 h 11"/>
              <a:gd name="T40" fmla="*/ 21 w 34"/>
              <a:gd name="T41" fmla="*/ 11 h 11"/>
              <a:gd name="T42" fmla="*/ 23 w 34"/>
              <a:gd name="T43" fmla="*/ 10 h 11"/>
              <a:gd name="T44" fmla="*/ 25 w 34"/>
              <a:gd name="T45" fmla="*/ 10 h 11"/>
              <a:gd name="T46" fmla="*/ 30 w 34"/>
              <a:gd name="T47" fmla="*/ 8 h 11"/>
              <a:gd name="T48" fmla="*/ 30 w 34"/>
              <a:gd name="T49" fmla="*/ 7 h 11"/>
              <a:gd name="T50" fmla="*/ 31 w 34"/>
              <a:gd name="T51" fmla="*/ 7 h 11"/>
              <a:gd name="T52" fmla="*/ 31 w 34"/>
              <a:gd name="T53" fmla="*/ 7 h 11"/>
              <a:gd name="T54" fmla="*/ 31 w 34"/>
              <a:gd name="T55" fmla="*/ 7 h 11"/>
              <a:gd name="T56" fmla="*/ 32 w 34"/>
              <a:gd name="T57" fmla="*/ 7 h 11"/>
              <a:gd name="T58" fmla="*/ 32 w 34"/>
              <a:gd name="T59" fmla="*/ 7 h 11"/>
              <a:gd name="T60" fmla="*/ 33 w 34"/>
              <a:gd name="T61" fmla="*/ 6 h 11"/>
              <a:gd name="T62" fmla="*/ 34 w 34"/>
              <a:gd name="T63" fmla="*/ 6 h 11"/>
              <a:gd name="T64" fmla="*/ 34 w 34"/>
              <a:gd name="T65" fmla="*/ 6 h 11"/>
              <a:gd name="T66" fmla="*/ 34 w 34"/>
              <a:gd name="T67" fmla="*/ 6 h 11"/>
              <a:gd name="T68" fmla="*/ 34 w 34"/>
              <a:gd name="T69" fmla="*/ 6 h 11"/>
              <a:gd name="T70" fmla="*/ 34 w 34"/>
              <a:gd name="T71" fmla="*/ 6 h 11"/>
              <a:gd name="T72" fmla="*/ 34 w 34"/>
              <a:gd name="T73" fmla="*/ 5 h 11"/>
              <a:gd name="T74" fmla="*/ 34 w 34"/>
              <a:gd name="T75" fmla="*/ 5 h 11"/>
              <a:gd name="T76" fmla="*/ 34 w 34"/>
              <a:gd name="T77" fmla="*/ 5 h 11"/>
              <a:gd name="T78" fmla="*/ 34 w 34"/>
              <a:gd name="T79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4" h="11">
                <a:moveTo>
                  <a:pt x="9" y="0"/>
                </a:moveTo>
                <a:lnTo>
                  <a:pt x="8" y="0"/>
                </a:lnTo>
                <a:lnTo>
                  <a:pt x="7" y="0"/>
                </a:lnTo>
                <a:lnTo>
                  <a:pt x="6" y="1"/>
                </a:lnTo>
                <a:lnTo>
                  <a:pt x="5" y="1"/>
                </a:lnTo>
                <a:lnTo>
                  <a:pt x="4" y="2"/>
                </a:lnTo>
                <a:lnTo>
                  <a:pt x="3" y="2"/>
                </a:lnTo>
                <a:lnTo>
                  <a:pt x="2" y="2"/>
                </a:lnTo>
                <a:lnTo>
                  <a:pt x="1" y="3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10" y="9"/>
                </a:lnTo>
                <a:lnTo>
                  <a:pt x="12" y="10"/>
                </a:lnTo>
                <a:lnTo>
                  <a:pt x="13" y="10"/>
                </a:lnTo>
                <a:lnTo>
                  <a:pt x="15" y="11"/>
                </a:lnTo>
                <a:lnTo>
                  <a:pt x="17" y="11"/>
                </a:lnTo>
                <a:lnTo>
                  <a:pt x="18" y="11"/>
                </a:lnTo>
                <a:lnTo>
                  <a:pt x="19" y="11"/>
                </a:lnTo>
                <a:lnTo>
                  <a:pt x="20" y="11"/>
                </a:lnTo>
                <a:lnTo>
                  <a:pt x="21" y="11"/>
                </a:lnTo>
                <a:lnTo>
                  <a:pt x="23" y="10"/>
                </a:lnTo>
                <a:lnTo>
                  <a:pt x="25" y="10"/>
                </a:lnTo>
                <a:lnTo>
                  <a:pt x="30" y="8"/>
                </a:lnTo>
                <a:lnTo>
                  <a:pt x="30" y="7"/>
                </a:lnTo>
                <a:lnTo>
                  <a:pt x="31" y="7"/>
                </a:lnTo>
                <a:lnTo>
                  <a:pt x="31" y="7"/>
                </a:lnTo>
                <a:lnTo>
                  <a:pt x="31" y="7"/>
                </a:lnTo>
                <a:lnTo>
                  <a:pt x="32" y="7"/>
                </a:lnTo>
                <a:lnTo>
                  <a:pt x="32" y="7"/>
                </a:lnTo>
                <a:lnTo>
                  <a:pt x="33" y="6"/>
                </a:lnTo>
                <a:lnTo>
                  <a:pt x="34" y="6"/>
                </a:lnTo>
                <a:lnTo>
                  <a:pt x="34" y="6"/>
                </a:lnTo>
                <a:lnTo>
                  <a:pt x="34" y="6"/>
                </a:lnTo>
                <a:lnTo>
                  <a:pt x="34" y="6"/>
                </a:lnTo>
                <a:lnTo>
                  <a:pt x="34" y="6"/>
                </a:lnTo>
                <a:lnTo>
                  <a:pt x="34" y="5"/>
                </a:lnTo>
                <a:lnTo>
                  <a:pt x="34" y="5"/>
                </a:lnTo>
                <a:lnTo>
                  <a:pt x="34" y="5"/>
                </a:lnTo>
                <a:lnTo>
                  <a:pt x="34" y="5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35" name="Freeform 187"/>
          <p:cNvSpPr>
            <a:spLocks/>
          </p:cNvSpPr>
          <p:nvPr/>
        </p:nvSpPr>
        <p:spPr bwMode="auto">
          <a:xfrm>
            <a:off x="9421813" y="5886450"/>
            <a:ext cx="28575" cy="11113"/>
          </a:xfrm>
          <a:custGeom>
            <a:avLst/>
            <a:gdLst>
              <a:gd name="T0" fmla="*/ 18 w 18"/>
              <a:gd name="T1" fmla="*/ 0 h 7"/>
              <a:gd name="T2" fmla="*/ 13 w 18"/>
              <a:gd name="T3" fmla="*/ 3 h 7"/>
              <a:gd name="T4" fmla="*/ 11 w 18"/>
              <a:gd name="T5" fmla="*/ 4 h 7"/>
              <a:gd name="T6" fmla="*/ 7 w 18"/>
              <a:gd name="T7" fmla="*/ 5 h 7"/>
              <a:gd name="T8" fmla="*/ 6 w 18"/>
              <a:gd name="T9" fmla="*/ 5 h 7"/>
              <a:gd name="T10" fmla="*/ 5 w 18"/>
              <a:gd name="T11" fmla="*/ 5 h 7"/>
              <a:gd name="T12" fmla="*/ 4 w 18"/>
              <a:gd name="T13" fmla="*/ 6 h 7"/>
              <a:gd name="T14" fmla="*/ 4 w 18"/>
              <a:gd name="T15" fmla="*/ 6 h 7"/>
              <a:gd name="T16" fmla="*/ 4 w 18"/>
              <a:gd name="T17" fmla="*/ 6 h 7"/>
              <a:gd name="T18" fmla="*/ 4 w 18"/>
              <a:gd name="T19" fmla="*/ 6 h 7"/>
              <a:gd name="T20" fmla="*/ 4 w 18"/>
              <a:gd name="T21" fmla="*/ 6 h 7"/>
              <a:gd name="T22" fmla="*/ 1 w 18"/>
              <a:gd name="T23" fmla="*/ 7 h 7"/>
              <a:gd name="T24" fmla="*/ 0 w 18"/>
              <a:gd name="T2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" h="7">
                <a:moveTo>
                  <a:pt x="18" y="0"/>
                </a:moveTo>
                <a:lnTo>
                  <a:pt x="13" y="3"/>
                </a:lnTo>
                <a:lnTo>
                  <a:pt x="11" y="4"/>
                </a:lnTo>
                <a:lnTo>
                  <a:pt x="7" y="5"/>
                </a:lnTo>
                <a:lnTo>
                  <a:pt x="6" y="5"/>
                </a:lnTo>
                <a:lnTo>
                  <a:pt x="5" y="5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1" y="7"/>
                </a:lnTo>
                <a:lnTo>
                  <a:pt x="0" y="7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36" name="Freeform 188"/>
          <p:cNvSpPr>
            <a:spLocks/>
          </p:cNvSpPr>
          <p:nvPr/>
        </p:nvSpPr>
        <p:spPr bwMode="auto">
          <a:xfrm>
            <a:off x="9478963" y="5891213"/>
            <a:ext cx="15875" cy="4762"/>
          </a:xfrm>
          <a:custGeom>
            <a:avLst/>
            <a:gdLst>
              <a:gd name="T0" fmla="*/ 0 w 10"/>
              <a:gd name="T1" fmla="*/ 0 h 3"/>
              <a:gd name="T2" fmla="*/ 0 w 10"/>
              <a:gd name="T3" fmla="*/ 0 h 3"/>
              <a:gd name="T4" fmla="*/ 0 w 10"/>
              <a:gd name="T5" fmla="*/ 0 h 3"/>
              <a:gd name="T6" fmla="*/ 0 w 10"/>
              <a:gd name="T7" fmla="*/ 0 h 3"/>
              <a:gd name="T8" fmla="*/ 0 w 10"/>
              <a:gd name="T9" fmla="*/ 0 h 3"/>
              <a:gd name="T10" fmla="*/ 1 w 10"/>
              <a:gd name="T11" fmla="*/ 0 h 3"/>
              <a:gd name="T12" fmla="*/ 2 w 10"/>
              <a:gd name="T13" fmla="*/ 0 h 3"/>
              <a:gd name="T14" fmla="*/ 4 w 10"/>
              <a:gd name="T15" fmla="*/ 0 h 3"/>
              <a:gd name="T16" fmla="*/ 5 w 10"/>
              <a:gd name="T17" fmla="*/ 1 h 3"/>
              <a:gd name="T18" fmla="*/ 6 w 10"/>
              <a:gd name="T19" fmla="*/ 2 h 3"/>
              <a:gd name="T20" fmla="*/ 7 w 10"/>
              <a:gd name="T21" fmla="*/ 2 h 3"/>
              <a:gd name="T22" fmla="*/ 8 w 10"/>
              <a:gd name="T23" fmla="*/ 2 h 3"/>
              <a:gd name="T24" fmla="*/ 9 w 10"/>
              <a:gd name="T25" fmla="*/ 3 h 3"/>
              <a:gd name="T26" fmla="*/ 9 w 10"/>
              <a:gd name="T27" fmla="*/ 3 h 3"/>
              <a:gd name="T28" fmla="*/ 9 w 10"/>
              <a:gd name="T29" fmla="*/ 3 h 3"/>
              <a:gd name="T30" fmla="*/ 9 w 10"/>
              <a:gd name="T31" fmla="*/ 3 h 3"/>
              <a:gd name="T32" fmla="*/ 10 w 10"/>
              <a:gd name="T33" fmla="*/ 3 h 3"/>
              <a:gd name="T34" fmla="*/ 10 w 10"/>
              <a:gd name="T35" fmla="*/ 3 h 3"/>
              <a:gd name="T36" fmla="*/ 10 w 10"/>
              <a:gd name="T37" fmla="*/ 3 h 3"/>
              <a:gd name="T38" fmla="*/ 10 w 10"/>
              <a:gd name="T39" fmla="*/ 3 h 3"/>
              <a:gd name="T40" fmla="*/ 10 w 10"/>
              <a:gd name="T4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" h="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4" y="0"/>
                </a:lnTo>
                <a:lnTo>
                  <a:pt x="5" y="1"/>
                </a:lnTo>
                <a:lnTo>
                  <a:pt x="6" y="2"/>
                </a:lnTo>
                <a:lnTo>
                  <a:pt x="7" y="2"/>
                </a:lnTo>
                <a:lnTo>
                  <a:pt x="8" y="2"/>
                </a:lnTo>
                <a:lnTo>
                  <a:pt x="9" y="3"/>
                </a:lnTo>
                <a:lnTo>
                  <a:pt x="9" y="3"/>
                </a:lnTo>
                <a:lnTo>
                  <a:pt x="9" y="3"/>
                </a:lnTo>
                <a:lnTo>
                  <a:pt x="9" y="3"/>
                </a:lnTo>
                <a:lnTo>
                  <a:pt x="10" y="3"/>
                </a:lnTo>
                <a:lnTo>
                  <a:pt x="10" y="3"/>
                </a:lnTo>
                <a:lnTo>
                  <a:pt x="10" y="3"/>
                </a:lnTo>
                <a:lnTo>
                  <a:pt x="10" y="3"/>
                </a:lnTo>
                <a:lnTo>
                  <a:pt x="10" y="3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37" name="Freeform 189"/>
          <p:cNvSpPr>
            <a:spLocks/>
          </p:cNvSpPr>
          <p:nvPr/>
        </p:nvSpPr>
        <p:spPr bwMode="auto">
          <a:xfrm>
            <a:off x="9453563" y="5891213"/>
            <a:ext cx="23812" cy="4762"/>
          </a:xfrm>
          <a:custGeom>
            <a:avLst/>
            <a:gdLst>
              <a:gd name="T0" fmla="*/ 15 w 15"/>
              <a:gd name="T1" fmla="*/ 0 h 3"/>
              <a:gd name="T2" fmla="*/ 5 w 15"/>
              <a:gd name="T3" fmla="*/ 2 h 3"/>
              <a:gd name="T4" fmla="*/ 5 w 15"/>
              <a:gd name="T5" fmla="*/ 2 h 3"/>
              <a:gd name="T6" fmla="*/ 4 w 15"/>
              <a:gd name="T7" fmla="*/ 2 h 3"/>
              <a:gd name="T8" fmla="*/ 3 w 15"/>
              <a:gd name="T9" fmla="*/ 2 h 3"/>
              <a:gd name="T10" fmla="*/ 0 w 15"/>
              <a:gd name="T1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3">
                <a:moveTo>
                  <a:pt x="15" y="0"/>
                </a:moveTo>
                <a:lnTo>
                  <a:pt x="5" y="2"/>
                </a:lnTo>
                <a:lnTo>
                  <a:pt x="5" y="2"/>
                </a:lnTo>
                <a:lnTo>
                  <a:pt x="4" y="2"/>
                </a:lnTo>
                <a:lnTo>
                  <a:pt x="3" y="2"/>
                </a:lnTo>
                <a:lnTo>
                  <a:pt x="0" y="3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38" name="Freeform 190"/>
          <p:cNvSpPr>
            <a:spLocks/>
          </p:cNvSpPr>
          <p:nvPr/>
        </p:nvSpPr>
        <p:spPr bwMode="auto">
          <a:xfrm>
            <a:off x="9283700" y="5895975"/>
            <a:ext cx="25400" cy="3175"/>
          </a:xfrm>
          <a:custGeom>
            <a:avLst/>
            <a:gdLst>
              <a:gd name="T0" fmla="*/ 0 w 16"/>
              <a:gd name="T1" fmla="*/ 0 h 2"/>
              <a:gd name="T2" fmla="*/ 0 w 16"/>
              <a:gd name="T3" fmla="*/ 0 h 2"/>
              <a:gd name="T4" fmla="*/ 0 w 16"/>
              <a:gd name="T5" fmla="*/ 0 h 2"/>
              <a:gd name="T6" fmla="*/ 0 w 16"/>
              <a:gd name="T7" fmla="*/ 0 h 2"/>
              <a:gd name="T8" fmla="*/ 0 w 16"/>
              <a:gd name="T9" fmla="*/ 1 h 2"/>
              <a:gd name="T10" fmla="*/ 1 w 16"/>
              <a:gd name="T11" fmla="*/ 1 h 2"/>
              <a:gd name="T12" fmla="*/ 3 w 16"/>
              <a:gd name="T13" fmla="*/ 1 h 2"/>
              <a:gd name="T14" fmla="*/ 5 w 16"/>
              <a:gd name="T15" fmla="*/ 1 h 2"/>
              <a:gd name="T16" fmla="*/ 8 w 16"/>
              <a:gd name="T17" fmla="*/ 2 h 2"/>
              <a:gd name="T18" fmla="*/ 10 w 16"/>
              <a:gd name="T19" fmla="*/ 2 h 2"/>
              <a:gd name="T20" fmla="*/ 12 w 16"/>
              <a:gd name="T21" fmla="*/ 2 h 2"/>
              <a:gd name="T22" fmla="*/ 14 w 16"/>
              <a:gd name="T23" fmla="*/ 2 h 2"/>
              <a:gd name="T24" fmla="*/ 16 w 16"/>
              <a:gd name="T2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1"/>
                </a:lnTo>
                <a:lnTo>
                  <a:pt x="1" y="1"/>
                </a:lnTo>
                <a:lnTo>
                  <a:pt x="3" y="1"/>
                </a:lnTo>
                <a:lnTo>
                  <a:pt x="5" y="1"/>
                </a:lnTo>
                <a:lnTo>
                  <a:pt x="8" y="2"/>
                </a:lnTo>
                <a:lnTo>
                  <a:pt x="10" y="2"/>
                </a:lnTo>
                <a:lnTo>
                  <a:pt x="12" y="2"/>
                </a:lnTo>
                <a:lnTo>
                  <a:pt x="14" y="2"/>
                </a:lnTo>
                <a:lnTo>
                  <a:pt x="16" y="2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39" name="Freeform 191"/>
          <p:cNvSpPr>
            <a:spLocks/>
          </p:cNvSpPr>
          <p:nvPr/>
        </p:nvSpPr>
        <p:spPr bwMode="auto">
          <a:xfrm>
            <a:off x="9386888" y="5894388"/>
            <a:ext cx="23812" cy="7937"/>
          </a:xfrm>
          <a:custGeom>
            <a:avLst/>
            <a:gdLst>
              <a:gd name="T0" fmla="*/ 15 w 15"/>
              <a:gd name="T1" fmla="*/ 0 h 5"/>
              <a:gd name="T2" fmla="*/ 14 w 15"/>
              <a:gd name="T3" fmla="*/ 0 h 5"/>
              <a:gd name="T4" fmla="*/ 12 w 15"/>
              <a:gd name="T5" fmla="*/ 1 h 5"/>
              <a:gd name="T6" fmla="*/ 9 w 15"/>
              <a:gd name="T7" fmla="*/ 1 h 5"/>
              <a:gd name="T8" fmla="*/ 5 w 15"/>
              <a:gd name="T9" fmla="*/ 3 h 5"/>
              <a:gd name="T10" fmla="*/ 5 w 15"/>
              <a:gd name="T11" fmla="*/ 3 h 5"/>
              <a:gd name="T12" fmla="*/ 4 w 15"/>
              <a:gd name="T13" fmla="*/ 3 h 5"/>
              <a:gd name="T14" fmla="*/ 1 w 15"/>
              <a:gd name="T15" fmla="*/ 4 h 5"/>
              <a:gd name="T16" fmla="*/ 1 w 15"/>
              <a:gd name="T17" fmla="*/ 4 h 5"/>
              <a:gd name="T18" fmla="*/ 0 w 15"/>
              <a:gd name="T19" fmla="*/ 4 h 5"/>
              <a:gd name="T20" fmla="*/ 0 w 15"/>
              <a:gd name="T21" fmla="*/ 4 h 5"/>
              <a:gd name="T22" fmla="*/ 0 w 15"/>
              <a:gd name="T23" fmla="*/ 4 h 5"/>
              <a:gd name="T24" fmla="*/ 0 w 15"/>
              <a:gd name="T2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5">
                <a:moveTo>
                  <a:pt x="15" y="0"/>
                </a:moveTo>
                <a:lnTo>
                  <a:pt x="14" y="0"/>
                </a:lnTo>
                <a:lnTo>
                  <a:pt x="12" y="1"/>
                </a:lnTo>
                <a:lnTo>
                  <a:pt x="9" y="1"/>
                </a:lnTo>
                <a:lnTo>
                  <a:pt x="5" y="3"/>
                </a:lnTo>
                <a:lnTo>
                  <a:pt x="5" y="3"/>
                </a:lnTo>
                <a:lnTo>
                  <a:pt x="4" y="3"/>
                </a:lnTo>
                <a:lnTo>
                  <a:pt x="1" y="4"/>
                </a:lnTo>
                <a:lnTo>
                  <a:pt x="1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5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40" name="Freeform 192"/>
          <p:cNvSpPr>
            <a:spLocks/>
          </p:cNvSpPr>
          <p:nvPr/>
        </p:nvSpPr>
        <p:spPr bwMode="auto">
          <a:xfrm>
            <a:off x="9386888" y="5899150"/>
            <a:ext cx="0" cy="1588"/>
          </a:xfrm>
          <a:custGeom>
            <a:avLst/>
            <a:gdLst>
              <a:gd name="T0" fmla="*/ 0 h 1"/>
              <a:gd name="T1" fmla="*/ 0 h 1"/>
              <a:gd name="T2" fmla="*/ 0 h 1"/>
              <a:gd name="T3" fmla="*/ 0 h 1"/>
              <a:gd name="T4" fmla="*/ 0 h 1"/>
              <a:gd name="T5" fmla="*/ 0 h 1"/>
              <a:gd name="T6" fmla="*/ 0 h 1"/>
              <a:gd name="T7" fmla="*/ 0 h 1"/>
              <a:gd name="T8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41" name="Freeform 193"/>
          <p:cNvSpPr>
            <a:spLocks/>
          </p:cNvSpPr>
          <p:nvPr/>
        </p:nvSpPr>
        <p:spPr bwMode="auto">
          <a:xfrm>
            <a:off x="9456738" y="5897563"/>
            <a:ext cx="25400" cy="1587"/>
          </a:xfrm>
          <a:custGeom>
            <a:avLst/>
            <a:gdLst>
              <a:gd name="T0" fmla="*/ 16 w 16"/>
              <a:gd name="T1" fmla="*/ 0 h 1"/>
              <a:gd name="T2" fmla="*/ 11 w 16"/>
              <a:gd name="T3" fmla="*/ 1 h 1"/>
              <a:gd name="T4" fmla="*/ 0 w 16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" h="1">
                <a:moveTo>
                  <a:pt x="16" y="0"/>
                </a:moveTo>
                <a:lnTo>
                  <a:pt x="11" y="1"/>
                </a:lnTo>
                <a:lnTo>
                  <a:pt x="0" y="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42" name="Freeform 194"/>
          <p:cNvSpPr>
            <a:spLocks/>
          </p:cNvSpPr>
          <p:nvPr/>
        </p:nvSpPr>
        <p:spPr bwMode="auto">
          <a:xfrm>
            <a:off x="9442450" y="5897563"/>
            <a:ext cx="52388" cy="11112"/>
          </a:xfrm>
          <a:custGeom>
            <a:avLst/>
            <a:gdLst>
              <a:gd name="T0" fmla="*/ 33 w 33"/>
              <a:gd name="T1" fmla="*/ 0 h 7"/>
              <a:gd name="T2" fmla="*/ 32 w 33"/>
              <a:gd name="T3" fmla="*/ 1 h 7"/>
              <a:gd name="T4" fmla="*/ 31 w 33"/>
              <a:gd name="T5" fmla="*/ 1 h 7"/>
              <a:gd name="T6" fmla="*/ 31 w 33"/>
              <a:gd name="T7" fmla="*/ 1 h 7"/>
              <a:gd name="T8" fmla="*/ 31 w 33"/>
              <a:gd name="T9" fmla="*/ 1 h 7"/>
              <a:gd name="T10" fmla="*/ 31 w 33"/>
              <a:gd name="T11" fmla="*/ 1 h 7"/>
              <a:gd name="T12" fmla="*/ 31 w 33"/>
              <a:gd name="T13" fmla="*/ 2 h 7"/>
              <a:gd name="T14" fmla="*/ 27 w 33"/>
              <a:gd name="T15" fmla="*/ 3 h 7"/>
              <a:gd name="T16" fmla="*/ 25 w 33"/>
              <a:gd name="T17" fmla="*/ 4 h 7"/>
              <a:gd name="T18" fmla="*/ 25 w 33"/>
              <a:gd name="T19" fmla="*/ 4 h 7"/>
              <a:gd name="T20" fmla="*/ 23 w 33"/>
              <a:gd name="T21" fmla="*/ 5 h 7"/>
              <a:gd name="T22" fmla="*/ 21 w 33"/>
              <a:gd name="T23" fmla="*/ 6 h 7"/>
              <a:gd name="T24" fmla="*/ 19 w 33"/>
              <a:gd name="T25" fmla="*/ 7 h 7"/>
              <a:gd name="T26" fmla="*/ 17 w 33"/>
              <a:gd name="T27" fmla="*/ 7 h 7"/>
              <a:gd name="T28" fmla="*/ 15 w 33"/>
              <a:gd name="T29" fmla="*/ 7 h 7"/>
              <a:gd name="T30" fmla="*/ 13 w 33"/>
              <a:gd name="T31" fmla="*/ 7 h 7"/>
              <a:gd name="T32" fmla="*/ 11 w 33"/>
              <a:gd name="T33" fmla="*/ 7 h 7"/>
              <a:gd name="T34" fmla="*/ 9 w 33"/>
              <a:gd name="T35" fmla="*/ 6 h 7"/>
              <a:gd name="T36" fmla="*/ 9 w 33"/>
              <a:gd name="T37" fmla="*/ 6 h 7"/>
              <a:gd name="T38" fmla="*/ 9 w 33"/>
              <a:gd name="T39" fmla="*/ 6 h 7"/>
              <a:gd name="T40" fmla="*/ 9 w 33"/>
              <a:gd name="T41" fmla="*/ 6 h 7"/>
              <a:gd name="T42" fmla="*/ 8 w 33"/>
              <a:gd name="T43" fmla="*/ 6 h 7"/>
              <a:gd name="T44" fmla="*/ 8 w 33"/>
              <a:gd name="T45" fmla="*/ 6 h 7"/>
              <a:gd name="T46" fmla="*/ 6 w 33"/>
              <a:gd name="T47" fmla="*/ 5 h 7"/>
              <a:gd name="T48" fmla="*/ 0 w 33"/>
              <a:gd name="T49" fmla="*/ 3 h 7"/>
              <a:gd name="T50" fmla="*/ 0 w 33"/>
              <a:gd name="T51" fmla="*/ 3 h 7"/>
              <a:gd name="T52" fmla="*/ 0 w 33"/>
              <a:gd name="T53" fmla="*/ 3 h 7"/>
              <a:gd name="T54" fmla="*/ 0 w 33"/>
              <a:gd name="T55" fmla="*/ 3 h 7"/>
              <a:gd name="T56" fmla="*/ 0 w 33"/>
              <a:gd name="T57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3" h="7">
                <a:moveTo>
                  <a:pt x="33" y="0"/>
                </a:moveTo>
                <a:lnTo>
                  <a:pt x="32" y="1"/>
                </a:lnTo>
                <a:lnTo>
                  <a:pt x="31" y="1"/>
                </a:lnTo>
                <a:lnTo>
                  <a:pt x="31" y="1"/>
                </a:lnTo>
                <a:lnTo>
                  <a:pt x="31" y="1"/>
                </a:lnTo>
                <a:lnTo>
                  <a:pt x="31" y="1"/>
                </a:lnTo>
                <a:lnTo>
                  <a:pt x="31" y="2"/>
                </a:lnTo>
                <a:lnTo>
                  <a:pt x="27" y="3"/>
                </a:lnTo>
                <a:lnTo>
                  <a:pt x="25" y="4"/>
                </a:lnTo>
                <a:lnTo>
                  <a:pt x="25" y="4"/>
                </a:lnTo>
                <a:lnTo>
                  <a:pt x="23" y="5"/>
                </a:lnTo>
                <a:lnTo>
                  <a:pt x="21" y="6"/>
                </a:lnTo>
                <a:lnTo>
                  <a:pt x="19" y="7"/>
                </a:lnTo>
                <a:lnTo>
                  <a:pt x="17" y="7"/>
                </a:lnTo>
                <a:lnTo>
                  <a:pt x="15" y="7"/>
                </a:lnTo>
                <a:lnTo>
                  <a:pt x="13" y="7"/>
                </a:lnTo>
                <a:lnTo>
                  <a:pt x="11" y="7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8" y="6"/>
                </a:lnTo>
                <a:lnTo>
                  <a:pt x="8" y="6"/>
                </a:lnTo>
                <a:lnTo>
                  <a:pt x="6" y="5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43" name="Freeform 195"/>
          <p:cNvSpPr>
            <a:spLocks/>
          </p:cNvSpPr>
          <p:nvPr/>
        </p:nvSpPr>
        <p:spPr bwMode="auto">
          <a:xfrm>
            <a:off x="9339263" y="5902325"/>
            <a:ext cx="11112" cy="1588"/>
          </a:xfrm>
          <a:custGeom>
            <a:avLst/>
            <a:gdLst>
              <a:gd name="T0" fmla="*/ 0 w 7"/>
              <a:gd name="T1" fmla="*/ 0 h 1"/>
              <a:gd name="T2" fmla="*/ 2 w 7"/>
              <a:gd name="T3" fmla="*/ 0 h 1"/>
              <a:gd name="T4" fmla="*/ 7 w 7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">
                <a:moveTo>
                  <a:pt x="0" y="0"/>
                </a:moveTo>
                <a:lnTo>
                  <a:pt x="2" y="0"/>
                </a:lnTo>
                <a:lnTo>
                  <a:pt x="7" y="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44" name="Freeform 196"/>
          <p:cNvSpPr>
            <a:spLocks/>
          </p:cNvSpPr>
          <p:nvPr/>
        </p:nvSpPr>
        <p:spPr bwMode="auto">
          <a:xfrm>
            <a:off x="9318625" y="5902325"/>
            <a:ext cx="61913" cy="19050"/>
          </a:xfrm>
          <a:custGeom>
            <a:avLst/>
            <a:gdLst>
              <a:gd name="T0" fmla="*/ 12 w 39"/>
              <a:gd name="T1" fmla="*/ 0 h 12"/>
              <a:gd name="T2" fmla="*/ 10 w 39"/>
              <a:gd name="T3" fmla="*/ 2 h 12"/>
              <a:gd name="T4" fmla="*/ 8 w 39"/>
              <a:gd name="T5" fmla="*/ 2 h 12"/>
              <a:gd name="T6" fmla="*/ 7 w 39"/>
              <a:gd name="T7" fmla="*/ 3 h 12"/>
              <a:gd name="T8" fmla="*/ 2 w 39"/>
              <a:gd name="T9" fmla="*/ 6 h 12"/>
              <a:gd name="T10" fmla="*/ 0 w 39"/>
              <a:gd name="T11" fmla="*/ 7 h 12"/>
              <a:gd name="T12" fmla="*/ 0 w 39"/>
              <a:gd name="T13" fmla="*/ 7 h 12"/>
              <a:gd name="T14" fmla="*/ 0 w 39"/>
              <a:gd name="T15" fmla="*/ 7 h 12"/>
              <a:gd name="T16" fmla="*/ 0 w 39"/>
              <a:gd name="T17" fmla="*/ 7 h 12"/>
              <a:gd name="T18" fmla="*/ 0 w 39"/>
              <a:gd name="T19" fmla="*/ 7 h 12"/>
              <a:gd name="T20" fmla="*/ 0 w 39"/>
              <a:gd name="T21" fmla="*/ 7 h 12"/>
              <a:gd name="T22" fmla="*/ 0 w 39"/>
              <a:gd name="T23" fmla="*/ 7 h 12"/>
              <a:gd name="T24" fmla="*/ 0 w 39"/>
              <a:gd name="T25" fmla="*/ 7 h 12"/>
              <a:gd name="T26" fmla="*/ 0 w 39"/>
              <a:gd name="T27" fmla="*/ 7 h 12"/>
              <a:gd name="T28" fmla="*/ 0 w 39"/>
              <a:gd name="T29" fmla="*/ 7 h 12"/>
              <a:gd name="T30" fmla="*/ 0 w 39"/>
              <a:gd name="T31" fmla="*/ 7 h 12"/>
              <a:gd name="T32" fmla="*/ 0 w 39"/>
              <a:gd name="T33" fmla="*/ 8 h 12"/>
              <a:gd name="T34" fmla="*/ 0 w 39"/>
              <a:gd name="T35" fmla="*/ 8 h 12"/>
              <a:gd name="T36" fmla="*/ 2 w 39"/>
              <a:gd name="T37" fmla="*/ 8 h 12"/>
              <a:gd name="T38" fmla="*/ 3 w 39"/>
              <a:gd name="T39" fmla="*/ 8 h 12"/>
              <a:gd name="T40" fmla="*/ 3 w 39"/>
              <a:gd name="T41" fmla="*/ 8 h 12"/>
              <a:gd name="T42" fmla="*/ 3 w 39"/>
              <a:gd name="T43" fmla="*/ 8 h 12"/>
              <a:gd name="T44" fmla="*/ 3 w 39"/>
              <a:gd name="T45" fmla="*/ 8 h 12"/>
              <a:gd name="T46" fmla="*/ 3 w 39"/>
              <a:gd name="T47" fmla="*/ 8 h 12"/>
              <a:gd name="T48" fmla="*/ 6 w 39"/>
              <a:gd name="T49" fmla="*/ 9 h 12"/>
              <a:gd name="T50" fmla="*/ 14 w 39"/>
              <a:gd name="T51" fmla="*/ 11 h 12"/>
              <a:gd name="T52" fmla="*/ 24 w 39"/>
              <a:gd name="T53" fmla="*/ 12 h 12"/>
              <a:gd name="T54" fmla="*/ 25 w 39"/>
              <a:gd name="T55" fmla="*/ 11 h 12"/>
              <a:gd name="T56" fmla="*/ 25 w 39"/>
              <a:gd name="T57" fmla="*/ 11 h 12"/>
              <a:gd name="T58" fmla="*/ 25 w 39"/>
              <a:gd name="T59" fmla="*/ 11 h 12"/>
              <a:gd name="T60" fmla="*/ 25 w 39"/>
              <a:gd name="T61" fmla="*/ 11 h 12"/>
              <a:gd name="T62" fmla="*/ 25 w 39"/>
              <a:gd name="T63" fmla="*/ 11 h 12"/>
              <a:gd name="T64" fmla="*/ 26 w 39"/>
              <a:gd name="T65" fmla="*/ 11 h 12"/>
              <a:gd name="T66" fmla="*/ 26 w 39"/>
              <a:gd name="T67" fmla="*/ 10 h 12"/>
              <a:gd name="T68" fmla="*/ 28 w 39"/>
              <a:gd name="T69" fmla="*/ 10 h 12"/>
              <a:gd name="T70" fmla="*/ 34 w 39"/>
              <a:gd name="T71" fmla="*/ 6 h 12"/>
              <a:gd name="T72" fmla="*/ 34 w 39"/>
              <a:gd name="T73" fmla="*/ 6 h 12"/>
              <a:gd name="T74" fmla="*/ 34 w 39"/>
              <a:gd name="T75" fmla="*/ 6 h 12"/>
              <a:gd name="T76" fmla="*/ 34 w 39"/>
              <a:gd name="T77" fmla="*/ 6 h 12"/>
              <a:gd name="T78" fmla="*/ 34 w 39"/>
              <a:gd name="T79" fmla="*/ 6 h 12"/>
              <a:gd name="T80" fmla="*/ 38 w 39"/>
              <a:gd name="T81" fmla="*/ 4 h 12"/>
              <a:gd name="T82" fmla="*/ 38 w 39"/>
              <a:gd name="T83" fmla="*/ 3 h 12"/>
              <a:gd name="T84" fmla="*/ 39 w 39"/>
              <a:gd name="T85" fmla="*/ 3 h 12"/>
              <a:gd name="T86" fmla="*/ 39 w 39"/>
              <a:gd name="T87" fmla="*/ 3 h 12"/>
              <a:gd name="T88" fmla="*/ 39 w 39"/>
              <a:gd name="T89" fmla="*/ 3 h 12"/>
              <a:gd name="T90" fmla="*/ 39 w 39"/>
              <a:gd name="T91" fmla="*/ 3 h 12"/>
              <a:gd name="T92" fmla="*/ 39 w 39"/>
              <a:gd name="T93" fmla="*/ 2 h 12"/>
              <a:gd name="T94" fmla="*/ 39 w 39"/>
              <a:gd name="T95" fmla="*/ 1 h 12"/>
              <a:gd name="T96" fmla="*/ 39 w 39"/>
              <a:gd name="T97" fmla="*/ 1 h 12"/>
              <a:gd name="T98" fmla="*/ 39 w 39"/>
              <a:gd name="T99" fmla="*/ 1 h 12"/>
              <a:gd name="T100" fmla="*/ 38 w 39"/>
              <a:gd name="T101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12">
                <a:moveTo>
                  <a:pt x="12" y="0"/>
                </a:moveTo>
                <a:lnTo>
                  <a:pt x="10" y="2"/>
                </a:lnTo>
                <a:lnTo>
                  <a:pt x="8" y="2"/>
                </a:lnTo>
                <a:lnTo>
                  <a:pt x="7" y="3"/>
                </a:lnTo>
                <a:lnTo>
                  <a:pt x="2" y="6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6" y="9"/>
                </a:lnTo>
                <a:lnTo>
                  <a:pt x="14" y="11"/>
                </a:lnTo>
                <a:lnTo>
                  <a:pt x="24" y="12"/>
                </a:lnTo>
                <a:lnTo>
                  <a:pt x="25" y="11"/>
                </a:lnTo>
                <a:lnTo>
                  <a:pt x="25" y="11"/>
                </a:lnTo>
                <a:lnTo>
                  <a:pt x="25" y="11"/>
                </a:lnTo>
                <a:lnTo>
                  <a:pt x="25" y="11"/>
                </a:lnTo>
                <a:lnTo>
                  <a:pt x="25" y="11"/>
                </a:lnTo>
                <a:lnTo>
                  <a:pt x="26" y="11"/>
                </a:lnTo>
                <a:lnTo>
                  <a:pt x="26" y="10"/>
                </a:lnTo>
                <a:lnTo>
                  <a:pt x="28" y="10"/>
                </a:lnTo>
                <a:lnTo>
                  <a:pt x="34" y="6"/>
                </a:lnTo>
                <a:lnTo>
                  <a:pt x="34" y="6"/>
                </a:lnTo>
                <a:lnTo>
                  <a:pt x="34" y="6"/>
                </a:lnTo>
                <a:lnTo>
                  <a:pt x="34" y="6"/>
                </a:lnTo>
                <a:lnTo>
                  <a:pt x="34" y="6"/>
                </a:lnTo>
                <a:lnTo>
                  <a:pt x="38" y="4"/>
                </a:lnTo>
                <a:lnTo>
                  <a:pt x="38" y="3"/>
                </a:lnTo>
                <a:lnTo>
                  <a:pt x="39" y="3"/>
                </a:lnTo>
                <a:lnTo>
                  <a:pt x="39" y="3"/>
                </a:lnTo>
                <a:lnTo>
                  <a:pt x="39" y="3"/>
                </a:lnTo>
                <a:lnTo>
                  <a:pt x="39" y="3"/>
                </a:lnTo>
                <a:lnTo>
                  <a:pt x="39" y="2"/>
                </a:lnTo>
                <a:lnTo>
                  <a:pt x="39" y="1"/>
                </a:lnTo>
                <a:lnTo>
                  <a:pt x="39" y="1"/>
                </a:lnTo>
                <a:lnTo>
                  <a:pt x="39" y="1"/>
                </a:lnTo>
                <a:lnTo>
                  <a:pt x="38" y="1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45" name="Line 197"/>
          <p:cNvSpPr>
            <a:spLocks noChangeShapeType="1"/>
          </p:cNvSpPr>
          <p:nvPr/>
        </p:nvSpPr>
        <p:spPr bwMode="auto">
          <a:xfrm flipV="1">
            <a:off x="9369425" y="5905500"/>
            <a:ext cx="4763" cy="1588"/>
          </a:xfrm>
          <a:prstGeom prst="line">
            <a:avLst/>
          </a:pr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46" name="Freeform 198"/>
          <p:cNvSpPr>
            <a:spLocks/>
          </p:cNvSpPr>
          <p:nvPr/>
        </p:nvSpPr>
        <p:spPr bwMode="auto">
          <a:xfrm>
            <a:off x="9334500" y="5907088"/>
            <a:ext cx="34925" cy="6350"/>
          </a:xfrm>
          <a:custGeom>
            <a:avLst/>
            <a:gdLst>
              <a:gd name="T0" fmla="*/ 22 w 22"/>
              <a:gd name="T1" fmla="*/ 0 h 4"/>
              <a:gd name="T2" fmla="*/ 16 w 22"/>
              <a:gd name="T3" fmla="*/ 1 h 4"/>
              <a:gd name="T4" fmla="*/ 11 w 22"/>
              <a:gd name="T5" fmla="*/ 3 h 4"/>
              <a:gd name="T6" fmla="*/ 10 w 22"/>
              <a:gd name="T7" fmla="*/ 3 h 4"/>
              <a:gd name="T8" fmla="*/ 0 w 22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4">
                <a:moveTo>
                  <a:pt x="22" y="0"/>
                </a:moveTo>
                <a:lnTo>
                  <a:pt x="16" y="1"/>
                </a:lnTo>
                <a:lnTo>
                  <a:pt x="11" y="3"/>
                </a:lnTo>
                <a:lnTo>
                  <a:pt x="10" y="3"/>
                </a:lnTo>
                <a:lnTo>
                  <a:pt x="0" y="4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47" name="Freeform 199"/>
          <p:cNvSpPr>
            <a:spLocks/>
          </p:cNvSpPr>
          <p:nvPr/>
        </p:nvSpPr>
        <p:spPr bwMode="auto">
          <a:xfrm>
            <a:off x="9394825" y="5907088"/>
            <a:ext cx="38100" cy="6350"/>
          </a:xfrm>
          <a:custGeom>
            <a:avLst/>
            <a:gdLst>
              <a:gd name="T0" fmla="*/ 0 w 24"/>
              <a:gd name="T1" fmla="*/ 0 h 4"/>
              <a:gd name="T2" fmla="*/ 7 w 24"/>
              <a:gd name="T3" fmla="*/ 1 h 4"/>
              <a:gd name="T4" fmla="*/ 8 w 24"/>
              <a:gd name="T5" fmla="*/ 2 h 4"/>
              <a:gd name="T6" fmla="*/ 12 w 24"/>
              <a:gd name="T7" fmla="*/ 3 h 4"/>
              <a:gd name="T8" fmla="*/ 14 w 24"/>
              <a:gd name="T9" fmla="*/ 3 h 4"/>
              <a:gd name="T10" fmla="*/ 20 w 24"/>
              <a:gd name="T11" fmla="*/ 4 h 4"/>
              <a:gd name="T12" fmla="*/ 21 w 24"/>
              <a:gd name="T13" fmla="*/ 4 h 4"/>
              <a:gd name="T14" fmla="*/ 24 w 24"/>
              <a:gd name="T1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4">
                <a:moveTo>
                  <a:pt x="0" y="0"/>
                </a:moveTo>
                <a:lnTo>
                  <a:pt x="7" y="1"/>
                </a:lnTo>
                <a:lnTo>
                  <a:pt x="8" y="2"/>
                </a:lnTo>
                <a:lnTo>
                  <a:pt x="12" y="3"/>
                </a:lnTo>
                <a:lnTo>
                  <a:pt x="14" y="3"/>
                </a:lnTo>
                <a:lnTo>
                  <a:pt x="20" y="4"/>
                </a:lnTo>
                <a:lnTo>
                  <a:pt x="21" y="4"/>
                </a:lnTo>
                <a:lnTo>
                  <a:pt x="24" y="4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48" name="Freeform 200"/>
          <p:cNvSpPr>
            <a:spLocks/>
          </p:cNvSpPr>
          <p:nvPr/>
        </p:nvSpPr>
        <p:spPr bwMode="auto">
          <a:xfrm>
            <a:off x="9380538" y="5907088"/>
            <a:ext cx="4762" cy="0"/>
          </a:xfrm>
          <a:custGeom>
            <a:avLst/>
            <a:gdLst>
              <a:gd name="T0" fmla="*/ 0 w 3"/>
              <a:gd name="T1" fmla="*/ 2 w 3"/>
              <a:gd name="T2" fmla="*/ 3 w 3"/>
              <a:gd name="T3" fmla="*/ 3 w 3"/>
              <a:gd name="T4" fmla="*/ 3 w 3"/>
              <a:gd name="T5" fmla="*/ 3 w 3"/>
              <a:gd name="T6" fmla="*/ 3 w 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2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49" name="Freeform 201"/>
          <p:cNvSpPr>
            <a:spLocks/>
          </p:cNvSpPr>
          <p:nvPr/>
        </p:nvSpPr>
        <p:spPr bwMode="auto">
          <a:xfrm>
            <a:off x="9448800" y="5915025"/>
            <a:ext cx="1588" cy="0"/>
          </a:xfrm>
          <a:custGeom>
            <a:avLst/>
            <a:gdLst>
              <a:gd name="T0" fmla="*/ 0 w 1"/>
              <a:gd name="T1" fmla="*/ 0 w 1"/>
              <a:gd name="T2" fmla="*/ 0 w 1"/>
              <a:gd name="T3" fmla="*/ 0 w 1"/>
              <a:gd name="T4" fmla="*/ 0 w 1"/>
              <a:gd name="T5" fmla="*/ 1 w 1"/>
              <a:gd name="T6" fmla="*/ 1 w 1"/>
              <a:gd name="T7" fmla="*/ 1 w 1"/>
              <a:gd name="T8" fmla="*/ 1 w 1"/>
              <a:gd name="T9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</a:cxnLst>
            <a:rect l="0" t="0" r="r" b="b"/>
            <a:pathLst>
              <a:path w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50" name="Freeform 202"/>
          <p:cNvSpPr>
            <a:spLocks/>
          </p:cNvSpPr>
          <p:nvPr/>
        </p:nvSpPr>
        <p:spPr bwMode="auto">
          <a:xfrm>
            <a:off x="9378950" y="5897563"/>
            <a:ext cx="1588" cy="3175"/>
          </a:xfrm>
          <a:custGeom>
            <a:avLst/>
            <a:gdLst>
              <a:gd name="T0" fmla="*/ 0 w 1"/>
              <a:gd name="T1" fmla="*/ 2 h 2"/>
              <a:gd name="T2" fmla="*/ 1 w 1"/>
              <a:gd name="T3" fmla="*/ 1 h 2"/>
              <a:gd name="T4" fmla="*/ 1 w 1"/>
              <a:gd name="T5" fmla="*/ 1 h 2"/>
              <a:gd name="T6" fmla="*/ 1 w 1"/>
              <a:gd name="T7" fmla="*/ 1 h 2"/>
              <a:gd name="T8" fmla="*/ 1 w 1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0" y="2"/>
                </a:move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0"/>
                </a:lnTo>
              </a:path>
            </a:pathLst>
          </a:custGeom>
          <a:noFill/>
          <a:ln w="12700">
            <a:solidFill>
              <a:srgbClr val="0000C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51" name="Freeform 203"/>
          <p:cNvSpPr>
            <a:spLocks/>
          </p:cNvSpPr>
          <p:nvPr/>
        </p:nvSpPr>
        <p:spPr bwMode="auto">
          <a:xfrm>
            <a:off x="6103938" y="3482975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5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52" name="Text Box 204"/>
          <p:cNvSpPr txBox="1">
            <a:spLocks noChangeArrowheads="1"/>
          </p:cNvSpPr>
          <p:nvPr/>
        </p:nvSpPr>
        <p:spPr bwMode="auto">
          <a:xfrm>
            <a:off x="182563" y="1046163"/>
            <a:ext cx="9112250" cy="397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4000" b="1">
                <a:solidFill>
                  <a:srgbClr val="000000"/>
                </a:solidFill>
                <a:latin typeface="Helvetica" pitchFamily="34" charset="0"/>
              </a:rPr>
              <a:t>"Extending the Workplace Shell with Object REXX"</a:t>
            </a:r>
          </a:p>
          <a:p>
            <a:endParaRPr lang="en-US" sz="4000" b="1">
              <a:solidFill>
                <a:srgbClr val="000000"/>
              </a:solidFill>
              <a:latin typeface="Helvetica" pitchFamily="34" charset="0"/>
            </a:endParaRPr>
          </a:p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Keywords: SOM, WPS, Object Rexx </a:t>
            </a:r>
          </a:p>
        </p:txBody>
      </p:sp>
      <p:sp>
        <p:nvSpPr>
          <p:cNvPr id="2253" name="Text Box 205"/>
          <p:cNvSpPr txBox="1">
            <a:spLocks noChangeArrowheads="1"/>
          </p:cNvSpPr>
          <p:nvPr/>
        </p:nvSpPr>
        <p:spPr bwMode="auto">
          <a:xfrm>
            <a:off x="252413" y="4813300"/>
            <a:ext cx="7129462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Helvetica" pitchFamily="34" charset="0"/>
              </a:rPr>
              <a:t>Rony G. Flatscher</a:t>
            </a: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 </a:t>
            </a:r>
            <a:r>
              <a:rPr lang="en-US" sz="1400">
                <a:solidFill>
                  <a:srgbClr val="000000"/>
                </a:solidFill>
                <a:latin typeface="Courier" pitchFamily="34" charset="0"/>
              </a:rPr>
              <a:t>(Rony.Flatscher@wu-wien.ac.at)</a:t>
            </a:r>
            <a:endParaRPr lang="en-US" sz="1400">
              <a:solidFill>
                <a:srgbClr val="FFAD2C"/>
              </a:solidFill>
              <a:latin typeface="Courier" pitchFamily="34" charset="0"/>
            </a:endParaRPr>
          </a:p>
          <a:p>
            <a:endParaRPr lang="en-US" sz="2000">
              <a:solidFill>
                <a:srgbClr val="FFAD2C"/>
              </a:solidFill>
              <a:latin typeface="Helvetica" pitchFamily="34" charset="0"/>
            </a:endParaRPr>
          </a:p>
          <a:p>
            <a:r>
              <a:rPr lang="en-US" sz="2000" b="1">
                <a:solidFill>
                  <a:srgbClr val="FFAD2C"/>
                </a:solidFill>
                <a:latin typeface="Helvetica" pitchFamily="34" charset="0"/>
              </a:rPr>
              <a:t>Vienna University of Economics and </a:t>
            </a:r>
          </a:p>
          <a:p>
            <a:r>
              <a:rPr lang="en-US" sz="2000" b="1">
                <a:solidFill>
                  <a:srgbClr val="FFAD2C"/>
                </a:solidFill>
                <a:latin typeface="Helvetica" pitchFamily="34" charset="0"/>
              </a:rPr>
              <a:t>Business Administration (Wirtschaftsuniversität Wien)</a:t>
            </a:r>
            <a:r>
              <a:rPr lang="en-US" sz="2000">
                <a:solidFill>
                  <a:srgbClr val="FFAD2C"/>
                </a:solidFill>
                <a:latin typeface="Helvetica" pitchFamily="34" charset="0"/>
              </a:rPr>
              <a:t> </a:t>
            </a:r>
            <a:r>
              <a:rPr lang="en-US" sz="1400">
                <a:solidFill>
                  <a:srgbClr val="FFAD2C"/>
                </a:solidFill>
                <a:latin typeface="Courier" pitchFamily="34" charset="0"/>
              </a:rPr>
              <a:t>(http://www.wu-wien.ac.at</a:t>
            </a:r>
            <a:r>
              <a:rPr lang="en-US" sz="1200">
                <a:solidFill>
                  <a:srgbClr val="FFAD2C"/>
                </a:solidFill>
                <a:latin typeface="Courier" pitchFamily="34" charset="0"/>
              </a:rPr>
              <a:t>)</a:t>
            </a:r>
          </a:p>
          <a:p>
            <a:r>
              <a:rPr lang="en-US" sz="2000" b="1">
                <a:solidFill>
                  <a:srgbClr val="FFAD2C"/>
                </a:solidFill>
                <a:latin typeface="Helvetica" pitchFamily="34" charset="0"/>
              </a:rPr>
              <a:t>IS Department</a:t>
            </a:r>
            <a:r>
              <a:rPr lang="en-US" sz="2000">
                <a:solidFill>
                  <a:srgbClr val="FFAD2C"/>
                </a:solidFill>
                <a:latin typeface="Helvetica" pitchFamily="34" charset="0"/>
              </a:rPr>
              <a:t> </a:t>
            </a:r>
            <a:r>
              <a:rPr lang="en-US" sz="1400">
                <a:solidFill>
                  <a:srgbClr val="FFAD2C"/>
                </a:solidFill>
                <a:latin typeface="Courier" pitchFamily="34" charset="0"/>
              </a:rPr>
              <a:t>(http://www.wu-wien.ac.at/wi</a:t>
            </a:r>
            <a:r>
              <a:rPr lang="en-US" sz="1200">
                <a:solidFill>
                  <a:srgbClr val="FFAD2C"/>
                </a:solidFill>
                <a:latin typeface="Courier" pitchFamily="34" charset="0"/>
              </a:rPr>
              <a:t>)</a:t>
            </a:r>
            <a:endParaRPr lang="en-US" sz="1200">
              <a:solidFill>
                <a:srgbClr val="38B0FF"/>
              </a:solidFill>
              <a:latin typeface="Courier" pitchFamily="34" charset="0"/>
            </a:endParaRPr>
          </a:p>
          <a:p>
            <a:endParaRPr lang="en-US" sz="1200" b="1">
              <a:solidFill>
                <a:srgbClr val="000000"/>
              </a:solidFill>
              <a:latin typeface="Courier" pitchFamily="34" charset="0"/>
            </a:endParaRPr>
          </a:p>
          <a:p>
            <a:r>
              <a:rPr lang="en-US" sz="1900" b="1">
                <a:solidFill>
                  <a:srgbClr val="0098A6"/>
                </a:solidFill>
                <a:latin typeface="Helvetica" pitchFamily="34" charset="0"/>
              </a:rPr>
              <a:t>University of Essen </a:t>
            </a:r>
            <a:r>
              <a:rPr lang="en-US" sz="1400">
                <a:solidFill>
                  <a:srgbClr val="0098A6"/>
                </a:solidFill>
                <a:latin typeface="Courier" pitchFamily="34" charset="0"/>
              </a:rPr>
              <a:t>(http://www.Uni-Essen.de</a:t>
            </a:r>
            <a:r>
              <a:rPr lang="en-US" sz="1200">
                <a:solidFill>
                  <a:srgbClr val="0098A6"/>
                </a:solidFill>
                <a:latin typeface="Courier" pitchFamily="34" charset="0"/>
              </a:rPr>
              <a:t>)</a:t>
            </a:r>
          </a:p>
          <a:p>
            <a:r>
              <a:rPr lang="en-US" sz="1900" b="1">
                <a:solidFill>
                  <a:srgbClr val="0098A6"/>
                </a:solidFill>
                <a:latin typeface="Helvetica" pitchFamily="34" charset="0"/>
              </a:rPr>
              <a:t>IS Department</a:t>
            </a:r>
            <a:r>
              <a:rPr lang="en-US" sz="1200">
                <a:solidFill>
                  <a:srgbClr val="0098A6"/>
                </a:solidFill>
                <a:latin typeface="Courier" pitchFamily="34" charset="0"/>
              </a:rPr>
              <a:t> </a:t>
            </a:r>
            <a:r>
              <a:rPr lang="en-US" sz="1400">
                <a:solidFill>
                  <a:srgbClr val="0098A6"/>
                </a:solidFill>
                <a:latin typeface="Courier" pitchFamily="34" charset="0"/>
              </a:rPr>
              <a:t>(http://nestroy.wi-inf.Uni-Essen.de</a:t>
            </a:r>
            <a:r>
              <a:rPr lang="en-US" sz="1200">
                <a:solidFill>
                  <a:srgbClr val="0098A6"/>
                </a:solidFill>
                <a:latin typeface="Courier" pitchFamily="34" charset="0"/>
              </a:rPr>
              <a:t>)</a:t>
            </a:r>
            <a:endParaRPr lang="en-US" sz="1200">
              <a:solidFill>
                <a:srgbClr val="000000"/>
              </a:solidFill>
              <a:latin typeface="Courier" pitchFamily="34" charset="0"/>
            </a:endParaRPr>
          </a:p>
          <a:p>
            <a:endParaRPr lang="en-US" sz="1200">
              <a:solidFill>
                <a:srgbClr val="000000"/>
              </a:solidFill>
              <a:latin typeface="Courier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270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Object Rexx and SOM (ORX, 1)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924050" y="1466850"/>
            <a:ext cx="7813675" cy="627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8588" indent="-1285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6713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52450" indent="-714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78422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968375" indent="-698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425575" indent="-698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882775" indent="-698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339975" indent="-698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797175" indent="-698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Object-oriented version of the great Rexx-Interpreter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Introduced with Warp 4 (1996!)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needs to get explicitly activated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switchrx.cmd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direct interface to SOM (and DSOM)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pre-requisites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documented in "somreq.doc" which can be found in the directory containing the ORX examples together with the SOM animal example, e.g. </a:t>
            </a:r>
          </a:p>
          <a:p>
            <a:pPr lvl="4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1600" i="1">
                <a:solidFill>
                  <a:srgbClr val="000000"/>
                </a:solidFill>
                <a:latin typeface="Helvetica" pitchFamily="34" charset="0"/>
              </a:rPr>
              <a:t>built with SOMObjects 2.1 toolkit or higher (for dynamically finding infos via the Interface repository)</a:t>
            </a:r>
          </a:p>
          <a:p>
            <a:pPr lvl="4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1600" i="1">
                <a:solidFill>
                  <a:srgbClr val="000000"/>
                </a:solidFill>
                <a:latin typeface="Helvetica" pitchFamily="34" charset="0"/>
              </a:rPr>
              <a:t>SOM class must be in a DLL (along the SOMIR-environment path variable) with a defined "SOMInitModule" routine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OUT and INOUT arguments</a:t>
            </a:r>
          </a:p>
          <a:p>
            <a:pPr lvl="4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1600" i="1">
                <a:solidFill>
                  <a:srgbClr val="000000"/>
                </a:solidFill>
                <a:latin typeface="Helvetica" pitchFamily="34" charset="0"/>
              </a:rPr>
              <a:t>support via the predefined Object Rexx classes</a:t>
            </a:r>
          </a:p>
          <a:p>
            <a:pPr lvl="4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1600" i="1">
                <a:solidFill>
                  <a:srgbClr val="000000"/>
                </a:solidFill>
                <a:latin typeface="Helvetica" pitchFamily="34" charset="0"/>
              </a:rPr>
              <a:t>found in "\os2\dlfclass.cmd"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294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Object Rexx and SOM (ORX, 2)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939925" y="1835150"/>
            <a:ext cx="7813675" cy="573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8588" indent="-1285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6713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52450" indent="-714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78422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Object-oriented version of the great Rexx-Interpreter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direct interface to SOM (and DSOM) (continued)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allows to use any SOM/DSOM class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allows to send any SOM/DSOM message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allows to specialiize SOM/DSOM classes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SOM classes appear as Object Rexx classes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sending messages to SOM objects as simple as sending messages to ORX objects (ORX message operator: twiddle </a:t>
            </a:r>
            <a:r>
              <a:rPr lang="en-US" sz="1800" b="1" i="1">
                <a:solidFill>
                  <a:srgbClr val="DA0030"/>
                </a:solidFill>
                <a:latin typeface="Helvetica" pitchFamily="34" charset="0"/>
              </a:rPr>
              <a:t>~</a:t>
            </a: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3318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Object Rexx and SOM (ORX, 3)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939925" y="1835150"/>
            <a:ext cx="7813675" cy="573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8588" indent="-1285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6713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Object-Rexx example of querying the SOM Interface Repository (SIR)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gets access to the SOM Interface Repository Framework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queries all SOM classes available in the system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iterates over received container, displays names of SOM classes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frees the resources reserved by the SIR framework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342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925" y="2268538"/>
            <a:ext cx="7813675" cy="459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936750" y="395288"/>
            <a:ext cx="75025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"query_SIR.cmd" - Program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5366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"query_SIR.cmd" - Output</a:t>
            </a:r>
          </a:p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(Fragment)</a:t>
            </a:r>
          </a:p>
        </p:txBody>
      </p: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475" y="1835150"/>
            <a:ext cx="6886575" cy="546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6390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SOM-Animal, SOM-Dogs (1)	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1909763" y="1717675"/>
            <a:ext cx="7813675" cy="580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8588" indent="-1285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6713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52450" indent="-714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78422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contained in Object Rexx examples for SOM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part of the Object Rexx package downloadable from IBM for free or from DevCon ("Developer Connection")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Definition of SOM-classes as IDL and C-programs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"Animal" (superclass of "Dog")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methods:  _get_name, _set_name, _get_sound, _set_sound, _get_genus, _get_species, </a:t>
            </a:r>
            <a:r>
              <a:rPr lang="en-US" sz="1800" i="1">
                <a:solidFill>
                  <a:srgbClr val="DA0030"/>
                </a:solidFill>
                <a:latin typeface="Helvetica" pitchFamily="34" charset="0"/>
              </a:rPr>
              <a:t>talk</a:t>
            </a: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, display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"Dog" (superclass of "BigDog" and "LittleDog")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methods: _get_breed, _set_breed, _get_color, _set_color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overrides: _get_genus, _get_species, display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"BigDog"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overrides method:  talk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"LittleDog"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overrides method: talk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7414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SOM-Animal, SOM-Dogs (2)	</a:t>
            </a:r>
          </a:p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Object Rexx Program</a:t>
            </a:r>
          </a:p>
        </p:txBody>
      </p:sp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25" y="1835150"/>
            <a:ext cx="7280275" cy="546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8438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SOM-Animal, SOM-Dogs (3)	</a:t>
            </a:r>
          </a:p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Object Rexx Program - Output</a:t>
            </a:r>
          </a:p>
        </p:txBody>
      </p:sp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925" y="2090738"/>
            <a:ext cx="6249988" cy="396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62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Object Rexx and WPS (1)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939925" y="1835150"/>
            <a:ext cx="7813675" cy="546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8588" indent="-1285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6713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52450" indent="-714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78422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968375" indent="-698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425575" indent="-698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882775" indent="-698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339975" indent="-698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797175" indent="-698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Direct WPS-support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"wpsinst +"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faster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"wpuser.cmd"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serves as "startup.cmd" for starting WPS </a:t>
            </a:r>
          </a:p>
          <a:p>
            <a:pPr lvl="4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1600" i="1">
                <a:solidFill>
                  <a:srgbClr val="000000"/>
                </a:solidFill>
                <a:latin typeface="Helvetica" pitchFamily="34" charset="0"/>
              </a:rPr>
              <a:t>called by the direct Object Rexx WPS-support</a:t>
            </a:r>
          </a:p>
          <a:p>
            <a:pPr lvl="4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1600" i="1">
                <a:solidFill>
                  <a:srgbClr val="000000"/>
                </a:solidFill>
                <a:latin typeface="Helvetica" pitchFamily="34" charset="0"/>
              </a:rPr>
              <a:t>e.g. defining WPS-specializations in Object Rexx and making them available each time the WPS starts up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support definitions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"\os2\wpsysobj.cmd"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defines access to most used WPS-classes by placing them into Object Rexx' global environment ".environment"</a:t>
            </a:r>
          </a:p>
          <a:p>
            <a:pPr lvl="4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1600" i="1">
                <a:solidFill>
                  <a:srgbClr val="000000"/>
                </a:solidFill>
                <a:latin typeface="Helvetica" pitchFamily="34" charset="0"/>
              </a:rPr>
              <a:t>accessible as environment symbol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486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Object Rexx and WPS (2)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1939925" y="1835150"/>
            <a:ext cx="7813675" cy="546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8588" indent="-1285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6713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52450" indent="-714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78422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968375" indent="-698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425575" indent="-698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882775" indent="-698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339975" indent="-698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797175" indent="-698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Direct WPS-support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support definitions (continued)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"\os2\wpconst.cmd"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defines most important WPS constants and stores them in the directory "wpconst" </a:t>
            </a:r>
          </a:p>
          <a:p>
            <a:pPr lvl="4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1600" i="1">
                <a:solidFill>
                  <a:srgbClr val="000000"/>
                </a:solidFill>
                <a:latin typeface="Helvetica" pitchFamily="34" charset="0"/>
              </a:rPr>
              <a:t>stored in the global environment</a:t>
            </a:r>
          </a:p>
          <a:p>
            <a:pPr lvl="4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1600" i="1">
                <a:solidFill>
                  <a:srgbClr val="000000"/>
                </a:solidFill>
                <a:latin typeface="Helvetica" pitchFamily="34" charset="0"/>
              </a:rPr>
              <a:t>accessible as the environment symbol ".wpconst"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"\os2\wpfind.cmd"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finds WPS-object by the given name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can be called from the command line or from within an Object Rexx program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demonstrates usage of WPS-methods from Object Rexx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078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939925" y="1835150"/>
            <a:ext cx="7813675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8588" indent="-1285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6713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52450" indent="-714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IBM "System Object Model" (SOM)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SOM 1.x, SOM 2.1, SOM 3.0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Brief intro and overview</a:t>
            </a:r>
          </a:p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IBM "Workplace Shell" (WPS)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Brief intro and overview</a:t>
            </a:r>
          </a:p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Object Rexx (ORX)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"switchRx"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Interface to SOM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Example: Querying the SOM Interface Repository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Interface to WPS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"wpsinst +"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Example: Creating a password protected WPS folder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Example: Querying the active workplace shell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1936750" y="395288"/>
            <a:ext cx="750252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Overview</a:t>
            </a:r>
          </a:p>
          <a:p>
            <a:endParaRPr lang="en-US" sz="3700" b="1">
              <a:solidFill>
                <a:srgbClr val="000000"/>
              </a:solidFill>
              <a:latin typeface="Helvetica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510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Object Rexx and WPS (3)</a:t>
            </a:r>
          </a:p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Password Protected Folder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1939925" y="1835150"/>
            <a:ext cx="7813675" cy="546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8588" indent="-1285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6713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Choose class to specialize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"WPFolder"</a:t>
            </a:r>
          </a:p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Choose methods to override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"wpSetup"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"wpSaveState"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"wpRestoreState"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"wpOpen"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"wpClsQueryTitle"</a:t>
            </a:r>
          </a:p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use IBM's "VREXX.ZIP" (author: Steve Lamb) for GUI-interface</a:t>
            </a:r>
          </a:p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require this class in "wpuser.cmd"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534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Object Rexx and WPS (4)</a:t>
            </a:r>
          </a:p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Password Protected Folder (p1)</a:t>
            </a:r>
          </a:p>
        </p:txBody>
      </p:sp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925" y="3044825"/>
            <a:ext cx="7813675" cy="304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58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Object Rexx and WPS (5)</a:t>
            </a:r>
          </a:p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Password Protected Folder (p2)</a:t>
            </a:r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975" y="1835150"/>
            <a:ext cx="7521575" cy="546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4582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Object Rexx and WPS (6)</a:t>
            </a:r>
          </a:p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Password Protected Folder (p3)</a:t>
            </a:r>
          </a:p>
        </p:txBody>
      </p:sp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925" y="3146425"/>
            <a:ext cx="7813675" cy="284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606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Object Rexx and WPS (7)</a:t>
            </a:r>
          </a:p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Password Protected Folder (p4a)</a:t>
            </a:r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925" y="2079625"/>
            <a:ext cx="7813675" cy="497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6630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Object Rexx and WPS (8)</a:t>
            </a:r>
          </a:p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Password Protected Folder (p4b)</a:t>
            </a:r>
          </a:p>
        </p:txBody>
      </p:sp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925" y="2757488"/>
            <a:ext cx="7813675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7654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Object Rexx and WPS (9)</a:t>
            </a:r>
          </a:p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Password Protected Folder (p4c)</a:t>
            </a:r>
          </a:p>
        </p:txBody>
      </p:sp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925" y="2778125"/>
            <a:ext cx="7813675" cy="357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02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939925" y="1835150"/>
            <a:ext cx="7813675" cy="546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8588" indent="-1285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6713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52450" indent="-714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Object-oriented run-time system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OO-shaped interface for programs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COBOL (!)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C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C++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Object Rexx ...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Instead of n! interfaces between all programming languages only n needed: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per language one interface to SOM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interface definitions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define methods (functions) and their signatures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define attributes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define type of arguments: IN, OUT, INOUT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Knowledge used for shaping OMG's CORBA standard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936750" y="395288"/>
            <a:ext cx="750252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System Object Model (SOM, 1)</a:t>
            </a:r>
          </a:p>
          <a:p>
            <a:endParaRPr lang="en-US" sz="3700" b="1">
              <a:solidFill>
                <a:srgbClr val="000000"/>
              </a:solidFill>
              <a:latin typeface="Helvetica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126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939925" y="1835150"/>
            <a:ext cx="7813675" cy="546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8588" indent="-1285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6713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52450" indent="-714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Object-oriented run-time system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SOM 1.0 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introduced with OS/2 2.0 (1992!)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single process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WPS built on it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SOM 2.x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introduced with OS/2 3.0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multiple processes: OMG CORBA 1.1 compliant ORB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distributable: DSOM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available also for AIX, Windows/NT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SOM 3.0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December 1996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fully CORBA 2.0 compliant (inter-ORB)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unsupported (!) but freely downloadable for OS/2, AIX, Windows/NT from IBM's websites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936750" y="395288"/>
            <a:ext cx="750252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System Object Model  (SOM, 2)</a:t>
            </a:r>
          </a:p>
          <a:p>
            <a:endParaRPr lang="en-US" sz="3700" b="1">
              <a:solidFill>
                <a:srgbClr val="000000"/>
              </a:solidFill>
              <a:latin typeface="Helvetica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150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939925" y="1835150"/>
            <a:ext cx="7813675" cy="546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8588" indent="-1285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6713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52450" indent="-714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Class hierarchy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root: class "SOMObject"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e.g. methods "somInit", "somUninit", "somGetClass", "somIsA"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metaclass: class "SOMClass"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e.g. methods "somNew", "somGetName", "somFindMethod"</a:t>
            </a:r>
          </a:p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SOM Frameworks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Interface Repository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Metaclass Management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Event Management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936750" y="395288"/>
            <a:ext cx="750252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System Object Model  (SOM, 3)</a:t>
            </a:r>
          </a:p>
          <a:p>
            <a:endParaRPr lang="en-US" sz="3700" b="1">
              <a:solidFill>
                <a:srgbClr val="000000"/>
              </a:solidFill>
              <a:latin typeface="Helvetica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174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Workplace Shell (WPS, 1)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939925" y="1835150"/>
            <a:ext cx="7813675" cy="577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8588" indent="-1285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6713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52450" indent="-714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78422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Object-oriented user interface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introduced with OS/2 2.0 (1992!)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extensible framework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built with SOM technology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each WPS class is in effect a SOM class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hence, at least all SOM methods of SOM's root class "SOMObject" are available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all WPS classes are retrievable via the SOM runtime, which manages all SOM classes</a:t>
            </a:r>
          </a:p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Rexx-interface via Rexx Utility Functions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SysCreateObject, SysDestroyObject, SysSetObjectData, SysSetIconData, SysRegisterObjectClass, SysDeregisterObjectClass, SysQueryClassList, SysGetEa, SysPutEa, SysIni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198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Workplace Shell (WPS, 2)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939925" y="1835150"/>
            <a:ext cx="7813675" cy="590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8588" indent="-1285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6713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52450" indent="-714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78422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Class hierarchy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root: class "WPObject"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a specialization (direct subclass) of class "SOMObject"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all "SOMObject" methods are available to all WPS-classes via inheritance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e.g. methods 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"wpOpen", "wpClose", "wpDelete", "wpCopyObject", "wpSaveState", "wpRestoreState" etc.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superclass of 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"WPAbstract", "WPFileSystem", "WPTransient"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9222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Workplace Shell (WPS, 3)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954213" y="1643063"/>
            <a:ext cx="7813675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8588" indent="-1285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6713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52450" indent="-714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78422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Class hierarchy (continued)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class "WPAbstract"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not reflected in the file system as files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data stored in INI-files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superclass of 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e.g. "WPClock", "WPKeyboard", "WPMouse", "WPPalette", "WPProgram", "WPShadow", "WPSound" etc.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class "WPFileSystem"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classes which are reflected in the file system as files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data stored in files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superclass of 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"WPDataFile" (superclass of e.g. "WPHtml", "WPPointer")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"WPFolder" (superclass of e.g. WPDesktop", "WPDrives", "WPNetwork", "WPStartup", "WPTemplates")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Freeform 3"/>
          <p:cNvSpPr>
            <a:spLocks noChangeArrowheads="1"/>
          </p:cNvSpPr>
          <p:nvPr/>
        </p:nvSpPr>
        <p:spPr bwMode="auto">
          <a:xfrm>
            <a:off x="1160463" y="376238"/>
            <a:ext cx="528637" cy="382587"/>
          </a:xfrm>
          <a:custGeom>
            <a:avLst/>
            <a:gdLst>
              <a:gd name="T0" fmla="*/ 173 w 333"/>
              <a:gd name="T1" fmla="*/ 241 h 241"/>
              <a:gd name="T2" fmla="*/ 173 w 333"/>
              <a:gd name="T3" fmla="*/ 241 h 241"/>
              <a:gd name="T4" fmla="*/ 333 w 333"/>
              <a:gd name="T5" fmla="*/ 0 h 241"/>
              <a:gd name="T6" fmla="*/ 0 w 33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41">
                <a:moveTo>
                  <a:pt x="173" y="241"/>
                </a:moveTo>
                <a:cubicBezTo>
                  <a:pt x="173" y="241"/>
                  <a:pt x="173" y="241"/>
                  <a:pt x="173" y="241"/>
                </a:cubicBezTo>
                <a:cubicBezTo>
                  <a:pt x="333" y="0"/>
                  <a:pt x="333" y="0"/>
                  <a:pt x="333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38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8B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84175" y="1835150"/>
            <a:ext cx="428625" cy="5475288"/>
          </a:xfrm>
          <a:prstGeom prst="rect">
            <a:avLst/>
          </a:prstGeom>
          <a:gradFill rotWithShape="0">
            <a:gsLst>
              <a:gs pos="0">
                <a:srgbClr val="38B0FF"/>
              </a:gs>
              <a:gs pos="100000">
                <a:srgbClr val="F0F0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1450975" y="919163"/>
            <a:ext cx="8024813" cy="4762"/>
          </a:xfrm>
          <a:prstGeom prst="line">
            <a:avLst/>
          </a:prstGeom>
          <a:noFill/>
          <a:ln w="12700">
            <a:solidFill>
              <a:srgbClr val="38B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0246" name="Freeform 6"/>
          <p:cNvSpPr>
            <a:spLocks/>
          </p:cNvSpPr>
          <p:nvPr/>
        </p:nvSpPr>
        <p:spPr bwMode="auto">
          <a:xfrm>
            <a:off x="5737225" y="3187700"/>
            <a:ext cx="3638550" cy="3943350"/>
          </a:xfrm>
          <a:custGeom>
            <a:avLst/>
            <a:gdLst>
              <a:gd name="T0" fmla="*/ 2292 w 2292"/>
              <a:gd name="T1" fmla="*/ 139 h 2484"/>
              <a:gd name="T2" fmla="*/ 0 w 2292"/>
              <a:gd name="T3" fmla="*/ 2484 h 24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2" h="2484">
                <a:moveTo>
                  <a:pt x="2292" y="139"/>
                </a:moveTo>
                <a:cubicBezTo>
                  <a:pt x="1358" y="0"/>
                  <a:pt x="466" y="912"/>
                  <a:pt x="0" y="2484"/>
                </a:cubicBezTo>
              </a:path>
            </a:pathLst>
          </a:custGeom>
          <a:noFill/>
          <a:ln w="25400">
            <a:solidFill>
              <a:srgbClr val="38B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936750" y="395288"/>
            <a:ext cx="75025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Workplace Shell (WPS, 4)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939925" y="1835150"/>
            <a:ext cx="7813675" cy="590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8588" indent="-1285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6713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52450" indent="-714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78422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Class hierarchy (continued)</a:t>
            </a:r>
          </a:p>
          <a:p>
            <a:pPr lvl="1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class "WPTransient"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classes which just exist during an operating system run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i.e. lifecycle starts with "Startup" and ends with "Shutdown"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storage of data usually not necessary</a:t>
            </a:r>
          </a:p>
          <a:p>
            <a:pPr lvl="2"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superclass of</a:t>
            </a:r>
          </a:p>
          <a:p>
            <a:pPr lvl="3">
              <a:spcAft>
                <a:spcPct val="50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1800" i="1">
                <a:solidFill>
                  <a:srgbClr val="000000"/>
                </a:solidFill>
                <a:latin typeface="Helvetica" pitchFamily="34" charset="0"/>
              </a:rPr>
              <a:t>"WPJob", "WPDevice" (e.g. "WPDevSerial", "WPDevAudio"), "WPPort", "WPPdr", "WPQdr"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0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2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3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4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5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6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7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8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9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0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2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3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4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5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6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6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7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8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9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1348</Words>
  <Application>Microsoft Office PowerPoint</Application>
  <PresentationFormat>Personalizado</PresentationFormat>
  <Paragraphs>201</Paragraphs>
  <Slides>26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1" baseType="lpstr">
      <vt:lpstr>Times New Roman</vt:lpstr>
      <vt:lpstr>Helvetica</vt:lpstr>
      <vt:lpstr>Courier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miturbide</dc:creator>
  <cp:lastModifiedBy>miturbide</cp:lastModifiedBy>
  <cp:revision>1</cp:revision>
  <dcterms:modified xsi:type="dcterms:W3CDTF">2012-03-23T03:22:51Z</dcterms:modified>
</cp:coreProperties>
</file>